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1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8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5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1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1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4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9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7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4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8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AFAF7-2CA8-4B92-9482-7207634A9B92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AC41D-9F24-4B8F-B5CB-ECFDBF76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1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V&amp;V Challenges in the Aerospace and Food Industries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Dr. Dejanira Araiza </a:t>
            </a:r>
            <a:r>
              <a:rPr lang="en-US" dirty="0" err="1" smtClean="0"/>
              <a:t>Illan</a:t>
            </a:r>
            <a:endParaRPr lang="en-US" dirty="0" smtClean="0"/>
          </a:p>
          <a:p>
            <a:r>
              <a:rPr lang="en-US" dirty="0" smtClean="0"/>
              <a:t>Development Scientist</a:t>
            </a:r>
          </a:p>
          <a:p>
            <a:r>
              <a:rPr lang="en-US" dirty="0" smtClean="0"/>
              <a:t>Advanced Remanufacturing and Technology Centre (ARTC)</a:t>
            </a:r>
          </a:p>
          <a:p>
            <a:r>
              <a:rPr lang="en-US" dirty="0" smtClean="0"/>
              <a:t>A*STAR (Singapore)</a:t>
            </a:r>
          </a:p>
        </p:txBody>
      </p:sp>
    </p:spTree>
    <p:extLst>
      <p:ext uri="{BB962C8B-B14F-4D97-AF65-F5344CB8AC3E}">
        <p14:creationId xmlns:p14="http://schemas.microsoft.com/office/powerpoint/2010/main" val="246426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066" y="2589104"/>
            <a:ext cx="4899734" cy="4351338"/>
          </a:xfrm>
        </p:spPr>
        <p:txBody>
          <a:bodyPr/>
          <a:lstStyle/>
          <a:p>
            <a:r>
              <a:rPr lang="en-US" dirty="0" smtClean="0"/>
              <a:t>Remanufacturing</a:t>
            </a:r>
          </a:p>
          <a:p>
            <a:r>
              <a:rPr lang="en-US" dirty="0" smtClean="0"/>
              <a:t>Manufacturing</a:t>
            </a:r>
          </a:p>
          <a:p>
            <a:r>
              <a:rPr lang="en-US" dirty="0" smtClean="0"/>
              <a:t>Industry 4.0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982" y="2447715"/>
            <a:ext cx="2857500" cy="16002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731797" y="3045040"/>
            <a:ext cx="1154097" cy="692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9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68314" y="569372"/>
            <a:ext cx="2815937" cy="1246909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Part-to-part variation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5018" y="2852624"/>
            <a:ext cx="5735782" cy="1080655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Different components every day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16536" y="2257265"/>
            <a:ext cx="3548545" cy="665018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Highly customized processes (remanufacturing) </a:t>
            </a:r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10394" y="3930320"/>
            <a:ext cx="5424055" cy="93518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Components and processes originally made for human operators </a:t>
            </a:r>
            <a:r>
              <a:rPr lang="en-US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design changes are not easily accepted</a:t>
            </a:r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01405" y="5117569"/>
            <a:ext cx="4592782" cy="384463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Well defined standards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8741" y="3137314"/>
            <a:ext cx="2691246" cy="1080655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Calibri" panose="020F0502020204030204" pitchFamily="34" charset="0"/>
              </a:rPr>
              <a:t>Aerospace Industry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184" y="372851"/>
            <a:ext cx="2532803" cy="1809145"/>
          </a:xfrm>
          <a:prstGeom prst="rect">
            <a:avLst/>
          </a:prstGeom>
        </p:spPr>
      </p:pic>
      <p:pic>
        <p:nvPicPr>
          <p:cNvPr id="13" name="Picture 4" descr="Image result for voestalp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395" y="4785652"/>
            <a:ext cx="1627792" cy="52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5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553201" y="1834701"/>
            <a:ext cx="5694218" cy="87283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Highly customized</a:t>
            </a:r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7228" y="307570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Calibri" panose="020F0502020204030204" pitchFamily="34" charset="0"/>
              </a:rPr>
              <a:t>Food industry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3118" y="3556962"/>
            <a:ext cx="5694218" cy="87283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Goods can change constantly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08274" y="4755573"/>
            <a:ext cx="4360718" cy="87283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Robots used for several different processes according to demand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5337" y="1065791"/>
            <a:ext cx="4360718" cy="87283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Many processes are manual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25337" y="4911051"/>
            <a:ext cx="4360718" cy="87283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Different materials, shapes and forms (challenging to manipulate)</a:t>
            </a:r>
          </a:p>
        </p:txBody>
      </p:sp>
    </p:spTree>
    <p:extLst>
      <p:ext uri="{BB962C8B-B14F-4D97-AF65-F5344CB8AC3E}">
        <p14:creationId xmlns:p14="http://schemas.microsoft.com/office/powerpoint/2010/main" val="28864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V&amp;V Challenges: </a:t>
            </a:r>
            <a:r>
              <a:rPr lang="en-US" dirty="0" smtClean="0">
                <a:solidFill>
                  <a:schemeClr val="tx1"/>
                </a:solidFill>
              </a:rPr>
              <a:t>Human </a:t>
            </a:r>
            <a:r>
              <a:rPr lang="en-US" dirty="0" smtClean="0"/>
              <a:t>Saf</a:t>
            </a:r>
            <a:r>
              <a:rPr lang="en-US" dirty="0" smtClean="0">
                <a:solidFill>
                  <a:schemeClr val="tx1"/>
                </a:solidFill>
              </a:rPr>
              <a:t>ety</a:t>
            </a:r>
            <a:endParaRPr lang="en-US" dirty="0"/>
          </a:p>
        </p:txBody>
      </p:sp>
      <p:pic>
        <p:nvPicPr>
          <p:cNvPr id="6" name="Picture 2" descr="Image result for robot in a fen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62" y="1384691"/>
            <a:ext cx="2868179" cy="221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70716" y="3576642"/>
            <a:ext cx="3377045" cy="654627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Traditional industrial robots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4977" y="1461856"/>
            <a:ext cx="3735780" cy="20920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741832" y="3596774"/>
            <a:ext cx="3377045" cy="654627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Collaborative robots (</a:t>
            </a:r>
            <a:r>
              <a:rPr lang="en-US" sz="1600" dirty="0" err="1" smtClean="0">
                <a:latin typeface="Calibri" panose="020F0502020204030204" pitchFamily="34" charset="0"/>
              </a:rPr>
              <a:t>cobots</a:t>
            </a:r>
            <a:r>
              <a:rPr lang="en-US" sz="1600" dirty="0" smtClean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5286753" y="2324537"/>
            <a:ext cx="1444336" cy="11679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27364" y="4078273"/>
            <a:ext cx="11170227" cy="11637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sensors + intelligence </a:t>
            </a:r>
            <a:r>
              <a:rPr lang="en-US" dirty="0" smtClean="0"/>
              <a:t>-&gt; prevent </a:t>
            </a:r>
            <a:r>
              <a:rPr lang="en-US" dirty="0" smtClean="0"/>
              <a:t>hazards to operator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intelligence </a:t>
            </a:r>
            <a:r>
              <a:rPr lang="en-US" dirty="0" smtClean="0"/>
              <a:t>-&gt; use in many </a:t>
            </a:r>
            <a:r>
              <a:rPr lang="en-US" dirty="0" smtClean="0"/>
              <a:t>processes and flexible production 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Simplified </a:t>
            </a:r>
            <a:r>
              <a:rPr lang="en-US" dirty="0" smtClean="0"/>
              <a:t>programming </a:t>
            </a:r>
            <a:r>
              <a:rPr lang="en-US" dirty="0" smtClean="0"/>
              <a:t>-&gt; fast </a:t>
            </a:r>
            <a:r>
              <a:rPr lang="en-US" dirty="0" smtClean="0"/>
              <a:t>reconfiguration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068040" y="5330536"/>
            <a:ext cx="7281657" cy="1454729"/>
          </a:xfrm>
          <a:prstGeom prst="wedgeRoundRectCallout">
            <a:avLst>
              <a:gd name="adj1" fmla="val 20372"/>
              <a:gd name="adj2" fmla="val -735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V&amp;V for systems that learn/change</a:t>
            </a:r>
          </a:p>
          <a:p>
            <a:pPr algn="ctr"/>
            <a:r>
              <a:rPr lang="en-US" dirty="0"/>
              <a:t>S</a:t>
            </a:r>
            <a:r>
              <a:rPr lang="en-US" dirty="0" smtClean="0"/>
              <a:t>ensors + system = operator’s safety </a:t>
            </a:r>
            <a:r>
              <a:rPr lang="en-US" dirty="0" smtClean="0"/>
              <a:t>(how </a:t>
            </a:r>
            <a:r>
              <a:rPr lang="en-US" dirty="0" smtClean="0"/>
              <a:t>to prove this)</a:t>
            </a:r>
          </a:p>
          <a:p>
            <a:pPr algn="ctr"/>
            <a:r>
              <a:rPr lang="en-US" dirty="0" smtClean="0"/>
              <a:t>Re-programming shouldn’t delete the knowledge</a:t>
            </a:r>
          </a:p>
          <a:p>
            <a:pPr algn="ctr"/>
            <a:r>
              <a:rPr lang="en-US" dirty="0" smtClean="0"/>
              <a:t>Re-programming shouldn’t introduce harmful situations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1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V&amp;V Challenges: </a:t>
            </a:r>
            <a:r>
              <a:rPr lang="en-US" dirty="0" smtClean="0">
                <a:solidFill>
                  <a:schemeClr val="tx1"/>
                </a:solidFill>
              </a:rPr>
              <a:t>Human </a:t>
            </a:r>
            <a:r>
              <a:rPr lang="en-US" dirty="0" smtClean="0"/>
              <a:t>Saf</a:t>
            </a:r>
            <a:r>
              <a:rPr lang="en-US" dirty="0" smtClean="0">
                <a:solidFill>
                  <a:schemeClr val="tx1"/>
                </a:solidFill>
              </a:rPr>
              <a:t>ety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64032" y="3767067"/>
            <a:ext cx="3377045" cy="654627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Mobile manipulator</a:t>
            </a:r>
          </a:p>
        </p:txBody>
      </p:sp>
      <p:pic>
        <p:nvPicPr>
          <p:cNvPr id="5" name="Picture 4" descr="Image result for kuka iiw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41" r="31950"/>
          <a:stretch/>
        </p:blipFill>
        <p:spPr bwMode="auto">
          <a:xfrm>
            <a:off x="6074364" y="1661727"/>
            <a:ext cx="2181869" cy="288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2433535" y="4835164"/>
            <a:ext cx="7281657" cy="1454729"/>
          </a:xfrm>
          <a:prstGeom prst="wedgeRoundRectCallout">
            <a:avLst>
              <a:gd name="adj1" fmla="val 20372"/>
              <a:gd name="adj2" fmla="val -735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safety standard for this type of </a:t>
            </a:r>
            <a:r>
              <a:rPr lang="en-US" dirty="0" smtClean="0"/>
              <a:t>robots</a:t>
            </a:r>
            <a:endParaRPr lang="en-US" dirty="0" smtClean="0"/>
          </a:p>
          <a:p>
            <a:pPr algn="ctr"/>
            <a:r>
              <a:rPr lang="en-US" dirty="0" smtClean="0"/>
              <a:t>How to V&amp;V a manipulator-AGV system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132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V&amp;V </a:t>
            </a:r>
            <a:r>
              <a:rPr lang="en-US" dirty="0" smtClean="0"/>
              <a:t>Challenges: Industry 4.0</a:t>
            </a:r>
            <a:endParaRPr lang="en-US" dirty="0"/>
          </a:p>
        </p:txBody>
      </p:sp>
      <p:pic>
        <p:nvPicPr>
          <p:cNvPr id="6" name="Picture 2" descr="Image result for too much d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65" y="1983786"/>
            <a:ext cx="2753880" cy="250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11045" y="4489817"/>
            <a:ext cx="1821291" cy="4572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Data</a:t>
            </a:r>
            <a:endParaRPr lang="en-US" sz="1600" dirty="0" smtClean="0">
              <a:latin typeface="Calibri" panose="020F0502020204030204" pitchFamily="34" charset="0"/>
            </a:endParaRPr>
          </a:p>
        </p:txBody>
      </p:sp>
      <p:pic>
        <p:nvPicPr>
          <p:cNvPr id="8" name="Picture 6" descr="Image result for lap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266" y="2890463"/>
            <a:ext cx="27241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Isosceles Triangle 8"/>
          <p:cNvSpPr/>
          <p:nvPr/>
        </p:nvSpPr>
        <p:spPr>
          <a:xfrm rot="10800000">
            <a:off x="4391015" y="2480687"/>
            <a:ext cx="3023755" cy="1317412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4" descr="Image result for control panel nuclea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507" y="1567556"/>
            <a:ext cx="2192770" cy="109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464631" y="4519439"/>
            <a:ext cx="3127663" cy="4572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Automated control of everything</a:t>
            </a:r>
          </a:p>
        </p:txBody>
      </p:sp>
      <p:pic>
        <p:nvPicPr>
          <p:cNvPr id="12" name="Picture 8" descr="Image result for digital twin robo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07" y="2947974"/>
            <a:ext cx="3420673" cy="13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9392575" y="4519439"/>
            <a:ext cx="2305205" cy="4572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Digital </a:t>
            </a:r>
            <a:r>
              <a:rPr lang="en-US" sz="1600" dirty="0" smtClean="0">
                <a:latin typeface="Calibri" panose="020F0502020204030204" pitchFamily="34" charset="0"/>
              </a:rPr>
              <a:t>twins</a:t>
            </a:r>
            <a:endParaRPr lang="en-US" sz="1600" dirty="0" smtClean="0">
              <a:latin typeface="Calibri" panose="020F0502020204030204" pitchFamily="34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2587790" y="5178419"/>
            <a:ext cx="7281657" cy="1454729"/>
          </a:xfrm>
          <a:prstGeom prst="wedgeRoundRectCallout">
            <a:avLst>
              <a:gd name="adj1" fmla="val 12238"/>
              <a:gd name="adj2" fmla="val -313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 to protect </a:t>
            </a:r>
            <a:r>
              <a:rPr lang="en-US" dirty="0" smtClean="0"/>
              <a:t>data</a:t>
            </a:r>
            <a:r>
              <a:rPr lang="en-US" dirty="0" smtClean="0"/>
              <a:t>? (Do we even </a:t>
            </a:r>
            <a:r>
              <a:rPr lang="en-US" dirty="0" smtClean="0"/>
              <a:t>need all of it?)</a:t>
            </a:r>
            <a:endParaRPr lang="en-US" dirty="0" smtClean="0"/>
          </a:p>
          <a:p>
            <a:pPr algn="ctr"/>
            <a:r>
              <a:rPr lang="en-US" dirty="0" smtClean="0"/>
              <a:t>How to ensure the </a:t>
            </a:r>
            <a:r>
              <a:rPr lang="en-US" dirty="0" smtClean="0"/>
              <a:t>automatic </a:t>
            </a:r>
            <a:r>
              <a:rPr lang="en-US" dirty="0" smtClean="0"/>
              <a:t>control is working correctly?</a:t>
            </a:r>
          </a:p>
          <a:p>
            <a:pPr algn="ctr"/>
            <a:r>
              <a:rPr lang="en-US" dirty="0" smtClean="0"/>
              <a:t>How to prove the digital twin is a correct representation of the real?</a:t>
            </a:r>
          </a:p>
          <a:p>
            <a:pPr algn="ctr"/>
            <a:r>
              <a:rPr lang="en-US" dirty="0" smtClean="0"/>
              <a:t>Security </a:t>
            </a:r>
            <a:r>
              <a:rPr lang="en-US" dirty="0" smtClean="0"/>
              <a:t>against</a:t>
            </a:r>
            <a:r>
              <a:rPr lang="en-US" dirty="0" smtClean="0"/>
              <a:t> </a:t>
            </a:r>
            <a:r>
              <a:rPr lang="en-US" dirty="0" smtClean="0"/>
              <a:t>attacks and intrusions?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2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1" grpId="0"/>
      <p:bldP spid="13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V&amp;V Challenges: Intellectual Property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8094"/>
          <a:stretch/>
        </p:blipFill>
        <p:spPr>
          <a:xfrm>
            <a:off x="654619" y="1282096"/>
            <a:ext cx="4077008" cy="2909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32711" y="4782048"/>
            <a:ext cx="3875809" cy="49876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Theory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41475" y="4757221"/>
            <a:ext cx="2396219" cy="49876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Practice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4937" y="2634292"/>
            <a:ext cx="1683327" cy="147550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 box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45632" y="2594095"/>
            <a:ext cx="1683327" cy="14755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 box 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382065" y="2594095"/>
            <a:ext cx="1683327" cy="14755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 box 3</a:t>
            </a:r>
            <a:endParaRPr lang="en-US" dirty="0"/>
          </a:p>
        </p:txBody>
      </p:sp>
      <p:pic>
        <p:nvPicPr>
          <p:cNvPr id="10" name="Picture 10" descr="Image result for trying to plug wrong plu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437" y="1493276"/>
            <a:ext cx="4492167" cy="297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Image result for conveyor bel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10" y="2917702"/>
            <a:ext cx="4094536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6" descr="Image result for pl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957" y="3990696"/>
            <a:ext cx="1757707" cy="7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8" descr="Image result for programming in r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18" y="2565369"/>
            <a:ext cx="2733097" cy="217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401153" y="5115885"/>
            <a:ext cx="11170227" cy="5847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Modular </a:t>
            </a:r>
            <a:r>
              <a:rPr lang="en-US" dirty="0" smtClean="0"/>
              <a:t>and open-source software platforms to program all brands and </a:t>
            </a:r>
            <a:r>
              <a:rPr lang="en-US" dirty="0" smtClean="0"/>
              <a:t>models (e.g. ROS)</a:t>
            </a:r>
            <a:endParaRPr lang="en-US" dirty="0" smtClean="0"/>
          </a:p>
        </p:txBody>
      </p:sp>
      <p:sp>
        <p:nvSpPr>
          <p:cNvPr id="15" name="Rounded Rectangular Callout 14"/>
          <p:cNvSpPr/>
          <p:nvPr/>
        </p:nvSpPr>
        <p:spPr>
          <a:xfrm>
            <a:off x="557470" y="5903779"/>
            <a:ext cx="11013910" cy="843101"/>
          </a:xfrm>
          <a:prstGeom prst="wedgeRoundRectCallout">
            <a:avLst>
              <a:gd name="adj1" fmla="val 30635"/>
              <a:gd name="adj2" fmla="val -865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Concurrency and serialization?</a:t>
            </a:r>
          </a:p>
          <a:p>
            <a:pPr algn="ctr"/>
            <a:r>
              <a:rPr lang="en-US" dirty="0" smtClean="0"/>
              <a:t>How to protect the IP and be open at the same time?</a:t>
            </a:r>
          </a:p>
          <a:p>
            <a:pPr algn="ctr"/>
            <a:r>
              <a:rPr lang="en-US" dirty="0" smtClean="0"/>
              <a:t>How to ensure </a:t>
            </a:r>
            <a:r>
              <a:rPr lang="en-US" dirty="0" smtClean="0"/>
              <a:t>open-source libraries preserve </a:t>
            </a:r>
            <a:r>
              <a:rPr lang="en-US" dirty="0" smtClean="0"/>
              <a:t>the integrity of the equipment?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3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65519" y="2992582"/>
            <a:ext cx="4530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Thank you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101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301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V&amp;V Challenges in the Aerospace and Food Industries</vt:lpstr>
      <vt:lpstr>PowerPoint Presentation</vt:lpstr>
      <vt:lpstr>PowerPoint Presentation</vt:lpstr>
      <vt:lpstr>PowerPoint Presentation</vt:lpstr>
      <vt:lpstr>V&amp;V Challenges: Human Safety</vt:lpstr>
      <vt:lpstr>V&amp;V Challenges: Human Safety</vt:lpstr>
      <vt:lpstr>V&amp;V Challenges: Industry 4.0</vt:lpstr>
      <vt:lpstr>V&amp;V Challenges: Intellectual Property</vt:lpstr>
      <vt:lpstr>PowerPoint Presentation</vt:lpstr>
    </vt:vector>
  </TitlesOfParts>
  <Company>Agency for Science, Technology and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V&amp;V Challenges in the Aerospace and Food Industries</dc:title>
  <dc:creator>Dejanira Araiza</dc:creator>
  <cp:lastModifiedBy>Dejanira Araiza</cp:lastModifiedBy>
  <cp:revision>25</cp:revision>
  <dcterms:created xsi:type="dcterms:W3CDTF">2018-05-24T14:08:21Z</dcterms:created>
  <dcterms:modified xsi:type="dcterms:W3CDTF">2018-05-24T14:27:56Z</dcterms:modified>
</cp:coreProperties>
</file>