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Default Extension="emf" ContentType="image/x-emf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sldIdLst>
    <p:sldId id="302" r:id="rId2"/>
    <p:sldId id="301" r:id="rId3"/>
    <p:sldId id="300" r:id="rId4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frameSlides="1"/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008000"/>
    <a:srgbClr val="DAA600"/>
    <a:srgbClr val="FBBE08"/>
    <a:srgbClr val="170256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8548" autoAdjust="0"/>
    <p:restoredTop sz="88200" autoAdjust="0"/>
  </p:normalViewPr>
  <p:slideViewPr>
    <p:cSldViewPr snapToGrid="0" snapToObjects="1">
      <p:cViewPr>
        <p:scale>
          <a:sx n="100" d="100"/>
          <a:sy n="100" d="100"/>
        </p:scale>
        <p:origin x="-1464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1A1C1CD-24FF-4CD3-A1A9-2149D002A57D}" type="datetimeFigureOut">
              <a:rPr lang="en-US" smtClean="0"/>
              <a:pPr/>
              <a:t>5/23/18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0CD4174-3F96-4448-852D-99CF9A643A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5830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Completely different type of design tool – systems engineering documentation that can represent</a:t>
            </a:r>
            <a:r>
              <a:rPr lang="en-US" baseline="0" dirty="0" smtClean="0"/>
              <a:t> arbitrary behaviors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D2AE3-BCB9-5F4A-9D83-0DC8117CD1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D2AE3-BCB9-5F4A-9D83-0DC8117CD18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D8B2-80A3-4547-996E-3839589A2892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0164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rcRect r="1478"/>
          <a:stretch/>
        </p:blipFill>
        <p:spPr>
          <a:xfrm>
            <a:off x="0" y="1"/>
            <a:ext cx="9144000" cy="10892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tretch>
            <a:fillRect/>
          </a:stretch>
        </p:blipFill>
        <p:spPr>
          <a:xfrm>
            <a:off x="415638" y="207317"/>
            <a:ext cx="1039091" cy="674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ECC-96F9-4467-B5C4-CDFE116319E1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9931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9392-5AAF-4ABA-A409-389A34758FDA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67643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1478"/>
          <a:stretch/>
        </p:blipFill>
        <p:spPr>
          <a:xfrm>
            <a:off x="1" y="1"/>
            <a:ext cx="9144000" cy="10892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70363" y="342899"/>
            <a:ext cx="5715000" cy="403412"/>
          </a:xfrm>
        </p:spPr>
        <p:txBody>
          <a:bodyPr>
            <a:normAutofit/>
          </a:bodyPr>
          <a:lstStyle>
            <a:lvl1pPr>
              <a:defRPr sz="2600" b="1">
                <a:solidFill>
                  <a:srgbClr val="FABE0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15639" y="207319"/>
            <a:ext cx="1039091" cy="6745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15640" y="1555751"/>
            <a:ext cx="8291945" cy="4639236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6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>
          <a:xfrm>
            <a:off x="6248400" y="6477000"/>
            <a:ext cx="245918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794" b="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aseline="0" dirty="0" smtClean="0">
                <a:solidFill>
                  <a:prstClr val="black">
                    <a:tint val="75000"/>
                  </a:prstClr>
                </a:solidFill>
              </a:rPr>
              <a:t>Reproducible Robotics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‹#›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12" name="Footer Placeholder 2"/>
          <p:cNvSpPr txBox="1">
            <a:spLocks/>
          </p:cNvSpPr>
          <p:nvPr/>
        </p:nvSpPr>
        <p:spPr>
          <a:xfrm>
            <a:off x="2432485" y="6471764"/>
            <a:ext cx="4199137" cy="365125"/>
          </a:xfrm>
          <a:prstGeom prst="rect">
            <a:avLst/>
          </a:prstGeom>
        </p:spPr>
        <p:txBody>
          <a:bodyPr lIns="91431" tIns="45715" rIns="91431" bIns="45715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dirty="0" smtClean="0">
                <a:solidFill>
                  <a:prstClr val="white">
                    <a:lumMod val="50000"/>
                  </a:prstClr>
                </a:solidFill>
              </a:rPr>
              <a:t>DISTRIBUTION </a:t>
            </a:r>
            <a:r>
              <a:rPr lang="en-US" sz="800" b="0" smtClean="0">
                <a:solidFill>
                  <a:prstClr val="white">
                    <a:lumMod val="50000"/>
                  </a:prstClr>
                </a:solidFill>
              </a:rPr>
              <a:t>STATEMENT A.  Approved for Public Release.  Distribution unlimited.</a:t>
            </a:r>
            <a:endParaRPr lang="en-US" sz="800" b="0" dirty="0" smtClean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088265" y="144356"/>
            <a:ext cx="1714500" cy="7810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1478"/>
          <a:stretch/>
        </p:blipFill>
        <p:spPr>
          <a:xfrm>
            <a:off x="1" y="1"/>
            <a:ext cx="9144000" cy="10892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15639" y="207319"/>
            <a:ext cx="1039091" cy="674579"/>
          </a:xfrm>
          <a:prstGeom prst="rect">
            <a:avLst/>
          </a:prstGeom>
        </p:spPr>
      </p:pic>
      <p:sp>
        <p:nvSpPr>
          <p:cNvPr id="16" name="Footer Placeholder 2"/>
          <p:cNvSpPr txBox="1">
            <a:spLocks/>
          </p:cNvSpPr>
          <p:nvPr userDrawn="1"/>
        </p:nvSpPr>
        <p:spPr>
          <a:xfrm>
            <a:off x="2432485" y="6471764"/>
            <a:ext cx="4199137" cy="365125"/>
          </a:xfrm>
          <a:prstGeom prst="rect">
            <a:avLst/>
          </a:prstGeom>
        </p:spPr>
        <p:txBody>
          <a:bodyPr lIns="91431" tIns="45715" rIns="91431" bIns="45715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dirty="0" smtClean="0">
                <a:solidFill>
                  <a:prstClr val="white">
                    <a:lumMod val="50000"/>
                  </a:prstClr>
                </a:solidFill>
              </a:rPr>
              <a:t>DISTRIBUTION </a:t>
            </a:r>
            <a:r>
              <a:rPr lang="en-US" sz="800" b="0" smtClean="0">
                <a:solidFill>
                  <a:prstClr val="white">
                    <a:lumMod val="50000"/>
                  </a:prstClr>
                </a:solidFill>
              </a:rPr>
              <a:t>STATEMENT A.  Approved for Public Release.  Distribution unlimited.</a:t>
            </a:r>
            <a:endParaRPr lang="en-US" sz="800" b="0" dirty="0" smtClean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088265" y="144356"/>
            <a:ext cx="1714500" cy="781051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93647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62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_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1478"/>
          <a:stretch/>
        </p:blipFill>
        <p:spPr>
          <a:xfrm>
            <a:off x="1" y="1"/>
            <a:ext cx="9144000" cy="10892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70363" y="342899"/>
            <a:ext cx="5715000" cy="403412"/>
          </a:xfrm>
        </p:spPr>
        <p:txBody>
          <a:bodyPr>
            <a:normAutofit/>
          </a:bodyPr>
          <a:lstStyle>
            <a:lvl1pPr>
              <a:defRPr sz="2600" b="1">
                <a:solidFill>
                  <a:srgbClr val="FABE0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15639" y="207319"/>
            <a:ext cx="1039091" cy="674579"/>
          </a:xfrm>
          <a:prstGeom prst="rect">
            <a:avLst/>
          </a:prstGeom>
        </p:spPr>
      </p:pic>
      <p:sp>
        <p:nvSpPr>
          <p:cNvPr id="9" name="Slide Number Placeholder 2"/>
          <p:cNvSpPr txBox="1">
            <a:spLocks/>
          </p:cNvSpPr>
          <p:nvPr/>
        </p:nvSpPr>
        <p:spPr>
          <a:xfrm>
            <a:off x="6650182" y="6471766"/>
            <a:ext cx="2057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794" b="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Reproducible</a:t>
            </a:r>
            <a:r>
              <a:rPr lang="en-US" baseline="0" dirty="0" smtClean="0">
                <a:solidFill>
                  <a:prstClr val="black">
                    <a:tint val="75000"/>
                  </a:prstClr>
                </a:solidFill>
              </a:rPr>
              <a:t> Robotics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‹#›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10" name="Footer Placeholder 2"/>
          <p:cNvSpPr txBox="1">
            <a:spLocks/>
          </p:cNvSpPr>
          <p:nvPr/>
        </p:nvSpPr>
        <p:spPr>
          <a:xfrm>
            <a:off x="2432485" y="6471764"/>
            <a:ext cx="4199137" cy="365125"/>
          </a:xfrm>
          <a:prstGeom prst="rect">
            <a:avLst/>
          </a:prstGeom>
        </p:spPr>
        <p:txBody>
          <a:bodyPr lIns="91431" tIns="45715" rIns="91431" bIns="45715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dirty="0" smtClean="0">
                <a:solidFill>
                  <a:prstClr val="white">
                    <a:lumMod val="50000"/>
                  </a:prstClr>
                </a:solidFill>
              </a:rPr>
              <a:t>DISTRIBUTION </a:t>
            </a:r>
            <a:r>
              <a:rPr lang="en-US" sz="800" b="0" smtClean="0">
                <a:solidFill>
                  <a:prstClr val="white">
                    <a:lumMod val="50000"/>
                  </a:prstClr>
                </a:solidFill>
              </a:rPr>
              <a:t>STATEMENT A.  Approved for Public Release.  Distribution unlimited.</a:t>
            </a:r>
            <a:endParaRPr lang="en-US" sz="800" b="0" dirty="0" smtClean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088265" y="144356"/>
            <a:ext cx="1714500" cy="781051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368950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62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650182" y="6471766"/>
            <a:ext cx="2057400" cy="365125"/>
          </a:xfrm>
        </p:spPr>
        <p:txBody>
          <a:bodyPr/>
          <a:lstStyle/>
          <a:p>
            <a:fld id="{A606AB80-B450-1641-B98C-BC8C178AB2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5636" y="6471766"/>
            <a:ext cx="2318686" cy="365125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1478"/>
          <a:stretch/>
        </p:blipFill>
        <p:spPr>
          <a:xfrm>
            <a:off x="1" y="1"/>
            <a:ext cx="9144000" cy="10892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70363" y="342899"/>
            <a:ext cx="5715000" cy="403412"/>
          </a:xfrm>
        </p:spPr>
        <p:txBody>
          <a:bodyPr>
            <a:normAutofit/>
          </a:bodyPr>
          <a:lstStyle>
            <a:lvl1pPr>
              <a:defRPr sz="2600" b="1">
                <a:solidFill>
                  <a:srgbClr val="FABE0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15639" y="207319"/>
            <a:ext cx="1039091" cy="6745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15639" y="1555751"/>
            <a:ext cx="3948545" cy="4639236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6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4759040" y="1555751"/>
            <a:ext cx="3948545" cy="4639236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6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Footer Placeholder 2"/>
          <p:cNvSpPr txBox="1">
            <a:spLocks/>
          </p:cNvSpPr>
          <p:nvPr/>
        </p:nvSpPr>
        <p:spPr>
          <a:xfrm>
            <a:off x="2432485" y="6471764"/>
            <a:ext cx="4199137" cy="365125"/>
          </a:xfrm>
          <a:prstGeom prst="rect">
            <a:avLst/>
          </a:prstGeom>
        </p:spPr>
        <p:txBody>
          <a:bodyPr lIns="91431" tIns="45715" rIns="91431" bIns="45715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dirty="0" smtClean="0">
                <a:solidFill>
                  <a:prstClr val="white">
                    <a:lumMod val="50000"/>
                  </a:prstClr>
                </a:solidFill>
              </a:rPr>
              <a:t>DISTRIBUTION </a:t>
            </a:r>
            <a:r>
              <a:rPr lang="en-US" sz="800" b="0" smtClean="0">
                <a:solidFill>
                  <a:prstClr val="white">
                    <a:lumMod val="50000"/>
                  </a:prstClr>
                </a:solidFill>
              </a:rPr>
              <a:t>STATEMENT A.  Approved for Public Release.  Distribution unlimited.</a:t>
            </a:r>
            <a:endParaRPr lang="en-US" sz="800" b="0" dirty="0" smtClean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088265" y="144356"/>
            <a:ext cx="1714500" cy="781051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2213228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62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rcRect r="1478"/>
          <a:stretch/>
        </p:blipFill>
        <p:spPr>
          <a:xfrm>
            <a:off x="0" y="1"/>
            <a:ext cx="9144000" cy="10892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tretch>
            <a:fillRect/>
          </a:stretch>
        </p:blipFill>
        <p:spPr>
          <a:xfrm>
            <a:off x="415638" y="207317"/>
            <a:ext cx="1039091" cy="674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7298-A5FA-4015-B3CE-FACFABDD51BB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54706" y="6501200"/>
            <a:ext cx="476061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2851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5866-2351-43EC-814D-282E851DD5F1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0620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rcRect r="1478"/>
          <a:stretch/>
        </p:blipFill>
        <p:spPr>
          <a:xfrm>
            <a:off x="0" y="1"/>
            <a:ext cx="9144000" cy="10892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tretch>
            <a:fillRect/>
          </a:stretch>
        </p:blipFill>
        <p:spPr>
          <a:xfrm>
            <a:off x="415638" y="207317"/>
            <a:ext cx="1039091" cy="674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C8F9-6F4E-4D6E-B875-131F1E64F4C5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7050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rcRect r="1478"/>
          <a:stretch/>
        </p:blipFill>
        <p:spPr>
          <a:xfrm>
            <a:off x="0" y="1"/>
            <a:ext cx="9144000" cy="10892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tretch>
            <a:fillRect/>
          </a:stretch>
        </p:blipFill>
        <p:spPr>
          <a:xfrm>
            <a:off x="415638" y="207317"/>
            <a:ext cx="1039091" cy="674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0982" y="99588"/>
            <a:ext cx="7165818" cy="8781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629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21391"/>
            <a:ext cx="4040188" cy="42892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81629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921391"/>
            <a:ext cx="4041775" cy="42892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9BDB-831E-4F8E-A375-72787E33C29B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1305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rcRect r="1478"/>
          <a:stretch/>
        </p:blipFill>
        <p:spPr>
          <a:xfrm>
            <a:off x="0" y="1"/>
            <a:ext cx="9144000" cy="10892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tretch>
            <a:fillRect/>
          </a:stretch>
        </p:blipFill>
        <p:spPr>
          <a:xfrm>
            <a:off x="415638" y="207317"/>
            <a:ext cx="1039091" cy="674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E278-8112-4332-A3F4-2FD3E41F7309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0647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0824-7D7A-411B-A4E7-1F03A13C976F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5667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E371C-0D37-400A-97F0-2DD2BD2DEFB2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9693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F667-8918-4198-B393-406BFA91B656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Distribution A:  Approved for public release.  Distribution unlimited.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5664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6250" y="108643"/>
            <a:ext cx="7120550" cy="8872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5057"/>
            <a:ext cx="8229600" cy="4931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1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D5881-95DB-4D26-A214-15EBDDFC68F1}" type="datetime1">
              <a:rPr lang="en-US" smtClean="0"/>
              <a:pPr/>
              <a:t>5/23/18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50120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01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383EF-49D2-1B41-8C7D-9D347A7E2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326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Capability Analysis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5058"/>
            <a:ext cx="8229600" cy="535912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Capability Analysis Tables are a documentation and</a:t>
            </a:r>
            <a:r>
              <a:rPr lang="en-US" dirty="0" smtClean="0"/>
              <a:t> paper-equivalent design tool – </a:t>
            </a:r>
            <a:r>
              <a:rPr lang="en-US" dirty="0" smtClean="0"/>
              <a:t>literally just structured spreadsheets</a:t>
            </a:r>
          </a:p>
          <a:p>
            <a:pPr lvl="1"/>
            <a:r>
              <a:rPr lang="en-US" dirty="0" smtClean="0"/>
              <a:t>Guide conceptual design</a:t>
            </a:r>
          </a:p>
          <a:p>
            <a:pPr lvl="1"/>
            <a:r>
              <a:rPr lang="en-US" dirty="0" smtClean="0"/>
              <a:t>Document each behavior in behavior tree – </a:t>
            </a:r>
            <a:r>
              <a:rPr lang="en-US" dirty="0" smtClean="0"/>
              <a:t>work </a:t>
            </a:r>
            <a:r>
              <a:rPr lang="en-US" dirty="0" smtClean="0"/>
              <a:t>at any level of </a:t>
            </a:r>
            <a:r>
              <a:rPr lang="en-US" dirty="0" smtClean="0"/>
              <a:t>abstraction from component to multi-agent system</a:t>
            </a:r>
          </a:p>
          <a:p>
            <a:r>
              <a:rPr lang="en-US" dirty="0" smtClean="0"/>
              <a:t>Human level tool – not an automated process - pushes designer to clearly describe their desired behavior design, including assumptions and implicit requirements</a:t>
            </a:r>
          </a:p>
          <a:p>
            <a:pPr lvl="1"/>
            <a:r>
              <a:rPr lang="en-US" dirty="0" smtClean="0"/>
              <a:t>Forces designer to consider consistency, behavior structure, and assumptions</a:t>
            </a:r>
          </a:p>
          <a:p>
            <a:pPr lvl="2"/>
            <a:r>
              <a:rPr lang="en-US" dirty="0" smtClean="0"/>
              <a:t>Enables relatively simple checks for sequencing condition violations, exit criteria, and fault management</a:t>
            </a:r>
          </a:p>
          <a:p>
            <a:pPr lvl="1"/>
            <a:r>
              <a:rPr lang="en-US" dirty="0" smtClean="0"/>
              <a:t>Forces designer to consider impact of behavior design on hardware and physical structure and vice versa</a:t>
            </a:r>
          </a:p>
          <a:p>
            <a:pPr lvl="2"/>
            <a:r>
              <a:rPr lang="en-US" dirty="0" smtClean="0"/>
              <a:t>Impact of behavior design on hardware requirements and required capabilities</a:t>
            </a:r>
          </a:p>
          <a:p>
            <a:pPr lvl="2"/>
            <a:r>
              <a:rPr lang="en-US" dirty="0" smtClean="0"/>
              <a:t>Impact of available hardware and existing capabilities on behavior design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01200"/>
            <a:ext cx="2133600" cy="365125"/>
          </a:xfrm>
        </p:spPr>
        <p:txBody>
          <a:bodyPr/>
          <a:lstStyle/>
          <a:p>
            <a:fld id="{1A7383EF-49D2-1B41-8C7D-9D347A7E21C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Capability Analysis Table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383EF-49D2-1B41-8C7D-9D347A7E21C1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9689257"/>
              </p:ext>
            </p:extLst>
          </p:nvPr>
        </p:nvGraphicFramePr>
        <p:xfrm>
          <a:off x="287870" y="1620315"/>
          <a:ext cx="8647525" cy="4461210"/>
        </p:xfrm>
        <a:graphic>
          <a:graphicData uri="http://schemas.openxmlformats.org/drawingml/2006/table">
            <a:tbl>
              <a:tblPr>
                <a:effectLst/>
                <a:tableStyleId>{3C2FFA5D-87B4-456A-9821-1D502468CF0F}</a:tableStyleId>
              </a:tblPr>
              <a:tblGrid>
                <a:gridCol w="167050"/>
                <a:gridCol w="161069"/>
                <a:gridCol w="126658"/>
                <a:gridCol w="143666"/>
                <a:gridCol w="269301"/>
                <a:gridCol w="258837"/>
                <a:gridCol w="291829"/>
                <a:gridCol w="291829"/>
                <a:gridCol w="291829"/>
                <a:gridCol w="540466"/>
                <a:gridCol w="259272"/>
                <a:gridCol w="423841"/>
                <a:gridCol w="286539"/>
                <a:gridCol w="286539"/>
                <a:gridCol w="286539"/>
                <a:gridCol w="286539"/>
                <a:gridCol w="286539"/>
                <a:gridCol w="428432"/>
                <a:gridCol w="428432"/>
                <a:gridCol w="333227"/>
                <a:gridCol w="333227"/>
                <a:gridCol w="610687"/>
                <a:gridCol w="299222"/>
                <a:gridCol w="1555956"/>
              </a:tblGrid>
              <a:tr h="186619">
                <a:tc gridSpan="4"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739" marR="3739" marT="3739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Information Available</a:t>
                      </a:r>
                    </a:p>
                  </a:txBody>
                  <a:tcPr marL="3739" marR="3739" marT="3739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500"/>
                    </a:p>
                  </a:txBody>
                  <a:tcPr marL="3739" marR="3739" marT="3739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3152">
                <a:tc rowSpan="5"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Sample Capability</a:t>
                      </a:r>
                      <a:endParaRPr 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 fontAlgn="ctr"/>
                      <a:endParaRPr lang="en-US" sz="4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None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4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4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4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700" b="1" dirty="0" smtClean="0">
                          <a:latin typeface="+mn-lt"/>
                        </a:rPr>
                        <a:t>External</a:t>
                      </a:r>
                      <a:endParaRPr lang="en-US" sz="700" b="1" dirty="0">
                        <a:latin typeface="+mn-lt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4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1104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Fixed a priori information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Processing Status/Output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Sensors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/>
                      <a:r>
                        <a:rPr lang="en-US" sz="700" b="1" smtClean="0">
                          <a:latin typeface="+mn-lt"/>
                        </a:rPr>
                        <a:t>Comms:  Mission / Task / Goals</a:t>
                      </a:r>
                      <a:endParaRPr lang="en-US" sz="700" b="1"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500"/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500"/>
                    </a:p>
                  </a:txBody>
                  <a:tcPr marL="3739" marR="3739" marT="3739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500"/>
                    </a:p>
                  </a:txBody>
                  <a:tcPr marL="3739" marR="3739" marT="3739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5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b="1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b="1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b="1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Internal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Self/Env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External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Comms</a:t>
                      </a: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 Non-local </a:t>
                      </a:r>
                    </a:p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sensing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4000" b="1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93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MAP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SELFPOSE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LPOSE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TEMP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TOUCH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LIDAR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OBJECTPOSE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Sub-Task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6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4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Cond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</a:t>
                      </a: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739" marR="3739" marT="373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567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Control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Mechanisms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vert="vert27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Processing</a:t>
                      </a: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SELFPOSE</a:t>
                      </a: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Poses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Ongoing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BEH1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requires LIDAR data and an operator instruction to generate the robot’s position on the map  (SELFPOSE) and the relative pose of the nearest object (LPOSE)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5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2000" b="1" i="0" u="none" strike="noStrike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LPOSE</a:t>
                      </a: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 Poses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Ongoing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9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4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Movement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Ongoing</a:t>
                      </a: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BEH2</a:t>
                      </a: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BEH2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provides a comms relay service – sensor data from other sources is moved elsewhere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4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Storage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Ongoing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BEH3 logs internal sensor data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521">
                <a:tc vMerge="1">
                  <a:txBody>
                    <a:bodyPr/>
                    <a:lstStyle/>
                    <a:p>
                      <a:pPr algn="ct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Hardware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Static H/W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Temp &lt;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47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3891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Ongoing</a:t>
                      </a: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47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BEH4 monitors internal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temperature .  At low temperatures, it controls the heater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3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smtClean="0">
                          <a:latin typeface="+mn-lt"/>
                        </a:rPr>
                        <a:t>Sensors</a:t>
                      </a:r>
                      <a:endParaRPr lang="en-US" sz="700" b="1">
                        <a:latin typeface="+mn-lt"/>
                      </a:endParaRP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Ongoing</a:t>
                      </a: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mtClean="0">
                          <a:solidFill>
                            <a:srgbClr val="000000"/>
                          </a:solidFill>
                          <a:latin typeface="+mn-lt"/>
                        </a:rPr>
                        <a:t>BEH5</a:t>
                      </a:r>
                      <a:endParaRPr lang="en-US" sz="70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mtClean="0">
                          <a:solidFill>
                            <a:srgbClr val="000000"/>
                          </a:solidFill>
                          <a:latin typeface="+mn-lt"/>
                        </a:rPr>
                        <a:t>BEH5 changes the</a:t>
                      </a:r>
                      <a:r>
                        <a:rPr lang="en-US" sz="700" baseline="0" smtClean="0">
                          <a:solidFill>
                            <a:srgbClr val="000000"/>
                          </a:solidFill>
                          <a:latin typeface="+mn-lt"/>
                        </a:rPr>
                        <a:t> sensor settings based on estimated position in a map</a:t>
                      </a:r>
                      <a:endParaRPr lang="en-US" sz="70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5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/>
                      <a:r>
                        <a:rPr lang="en-US" sz="700" b="1" smtClean="0">
                          <a:latin typeface="+mn-lt"/>
                        </a:rPr>
                        <a:t>Actuators</a:t>
                      </a:r>
                      <a:endParaRPr lang="en-US" sz="700" b="1">
                        <a:latin typeface="+mn-lt"/>
                      </a:endParaRPr>
                    </a:p>
                  </a:txBody>
                  <a:tcPr marL="3739" marR="3739" marT="3739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Temp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&gt;= T2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47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Ongoing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47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BEH4 monitors internal temperature.  At high temperatures,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 reorients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relative to the sun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49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2000" b="1">
                        <a:latin typeface="+mn-lt"/>
                      </a:endParaRPr>
                    </a:p>
                  </a:txBody>
                  <a:tcPr marL="9525" marR="9525" marT="9525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d(LPOSE) &gt;</a:t>
                      </a:r>
                    </a:p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Thresh2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mtClean="0">
                          <a:solidFill>
                            <a:srgbClr val="000000"/>
                          </a:solidFill>
                          <a:latin typeface="+mn-lt"/>
                        </a:rPr>
                        <a:t>Subsumes</a:t>
                      </a:r>
                      <a:r>
                        <a:rPr lang="en-US" sz="700" baseline="0" smtClean="0">
                          <a:solidFill>
                            <a:srgbClr val="000000"/>
                          </a:solidFill>
                          <a:latin typeface="+mn-lt"/>
                        </a:rPr>
                        <a:t> BEH4</a:t>
                      </a:r>
                      <a:endParaRPr lang="en-US" sz="70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mtClean="0">
                          <a:solidFill>
                            <a:srgbClr val="000000"/>
                          </a:solidFill>
                          <a:latin typeface="+mn-lt"/>
                        </a:rPr>
                        <a:t>BEH6</a:t>
                      </a:r>
                      <a:endParaRPr lang="en-US" sz="70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mtClean="0">
                          <a:solidFill>
                            <a:srgbClr val="000000"/>
                          </a:solidFill>
                          <a:latin typeface="+mn-lt"/>
                        </a:rPr>
                        <a:t>BEH6 generates</a:t>
                      </a:r>
                      <a:r>
                        <a:rPr lang="en-US" sz="700" baseline="0" smtClean="0">
                          <a:solidFill>
                            <a:srgbClr val="000000"/>
                          </a:solidFill>
                          <a:latin typeface="+mn-lt"/>
                        </a:rPr>
                        <a:t> motion if the distance from the current distance to an object is less than a threshold</a:t>
                      </a:r>
                      <a:endParaRPr lang="en-US" sz="70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2831"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739" marR="3739" marT="3739" marB="0" vert="vert27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2000" b="1">
                        <a:latin typeface="+mn-lt"/>
                      </a:endParaRPr>
                    </a:p>
                  </a:txBody>
                  <a:tcPr marL="9525" marR="9525" marT="9525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mtClean="0">
                          <a:solidFill>
                            <a:srgbClr val="000000"/>
                          </a:solidFill>
                          <a:latin typeface="+mn-lt"/>
                        </a:rPr>
                        <a:t>Ongoing; Subsumed</a:t>
                      </a:r>
                      <a:r>
                        <a:rPr lang="en-US" sz="700" baseline="0" smtClean="0">
                          <a:solidFill>
                            <a:srgbClr val="000000"/>
                          </a:solidFill>
                          <a:latin typeface="+mn-lt"/>
                        </a:rPr>
                        <a:t> by BEH4 and BEH6</a:t>
                      </a:r>
                      <a:endParaRPr lang="en-US" sz="70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mtClean="0">
                          <a:solidFill>
                            <a:srgbClr val="000000"/>
                          </a:solidFill>
                        </a:rPr>
                        <a:t>BEH7</a:t>
                      </a:r>
                      <a:endParaRPr lang="en-US" sz="700">
                        <a:solidFill>
                          <a:srgbClr val="000000"/>
                        </a:solidFill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BEH7 is</a:t>
                      </a:r>
                      <a:r>
                        <a:rPr lang="en-US" sz="7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 random walk , always active but subsumed by other behaviors</a:t>
                      </a:r>
                      <a:endParaRPr lang="en-US" sz="7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7955" marR="17955" marT="17955" marB="1795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4195" y="1120550"/>
            <a:ext cx="2939142" cy="2042861"/>
            <a:chOff x="1827395" y="2186313"/>
            <a:chExt cx="8855135" cy="4795709"/>
          </a:xfrm>
        </p:grpSpPr>
        <p:sp>
          <p:nvSpPr>
            <p:cNvPr id="8" name="Freeform 7"/>
            <p:cNvSpPr/>
            <p:nvPr/>
          </p:nvSpPr>
          <p:spPr>
            <a:xfrm>
              <a:off x="1827395" y="2186313"/>
              <a:ext cx="8855135" cy="4795709"/>
            </a:xfrm>
            <a:custGeom>
              <a:avLst/>
              <a:gdLst>
                <a:gd name="connsiteX0" fmla="*/ 1527865 w 7775965"/>
                <a:gd name="connsiteY0" fmla="*/ 5319717 h 5661434"/>
                <a:gd name="connsiteX1" fmla="*/ 504608 w 7775965"/>
                <a:gd name="connsiteY1" fmla="*/ 5189089 h 5661434"/>
                <a:gd name="connsiteX2" fmla="*/ 526379 w 7775965"/>
                <a:gd name="connsiteY2" fmla="*/ 747717 h 5661434"/>
                <a:gd name="connsiteX3" fmla="*/ 6992493 w 7775965"/>
                <a:gd name="connsiteY3" fmla="*/ 181660 h 5661434"/>
                <a:gd name="connsiteX4" fmla="*/ 7427922 w 7775965"/>
                <a:gd name="connsiteY4" fmla="*/ 2663603 h 5661434"/>
                <a:gd name="connsiteX0" fmla="*/ 1516653 w 7697618"/>
                <a:gd name="connsiteY0" fmla="*/ 5045587 h 5387304"/>
                <a:gd name="connsiteX1" fmla="*/ 493396 w 7697618"/>
                <a:gd name="connsiteY1" fmla="*/ 4914959 h 5387304"/>
                <a:gd name="connsiteX2" fmla="*/ 515167 w 7697618"/>
                <a:gd name="connsiteY2" fmla="*/ 473587 h 5387304"/>
                <a:gd name="connsiteX3" fmla="*/ 6828881 w 7697618"/>
                <a:gd name="connsiteY3" fmla="*/ 342959 h 5387304"/>
                <a:gd name="connsiteX4" fmla="*/ 7416710 w 7697618"/>
                <a:gd name="connsiteY4" fmla="*/ 2389473 h 5387304"/>
                <a:gd name="connsiteX0" fmla="*/ 1516653 w 7536769"/>
                <a:gd name="connsiteY0" fmla="*/ 5345146 h 5686863"/>
                <a:gd name="connsiteX1" fmla="*/ 493396 w 7536769"/>
                <a:gd name="connsiteY1" fmla="*/ 5214518 h 5686863"/>
                <a:gd name="connsiteX2" fmla="*/ 515167 w 7536769"/>
                <a:gd name="connsiteY2" fmla="*/ 773146 h 5686863"/>
                <a:gd name="connsiteX3" fmla="*/ 6828881 w 7536769"/>
                <a:gd name="connsiteY3" fmla="*/ 642518 h 5686863"/>
                <a:gd name="connsiteX4" fmla="*/ 7416710 w 7536769"/>
                <a:gd name="connsiteY4" fmla="*/ 2689032 h 5686863"/>
                <a:gd name="connsiteX0" fmla="*/ 1516653 w 7416710"/>
                <a:gd name="connsiteY0" fmla="*/ 5345146 h 5686863"/>
                <a:gd name="connsiteX1" fmla="*/ 493396 w 7416710"/>
                <a:gd name="connsiteY1" fmla="*/ 5214518 h 5686863"/>
                <a:gd name="connsiteX2" fmla="*/ 515167 w 7416710"/>
                <a:gd name="connsiteY2" fmla="*/ 773146 h 5686863"/>
                <a:gd name="connsiteX3" fmla="*/ 6828881 w 7416710"/>
                <a:gd name="connsiteY3" fmla="*/ 642518 h 5686863"/>
                <a:gd name="connsiteX4" fmla="*/ 7416710 w 7416710"/>
                <a:gd name="connsiteY4" fmla="*/ 2689032 h 5686863"/>
                <a:gd name="connsiteX0" fmla="*/ 1463848 w 7363905"/>
                <a:gd name="connsiteY0" fmla="*/ 5543422 h 5885139"/>
                <a:gd name="connsiteX1" fmla="*/ 440591 w 7363905"/>
                <a:gd name="connsiteY1" fmla="*/ 5412794 h 5885139"/>
                <a:gd name="connsiteX2" fmla="*/ 462362 w 7363905"/>
                <a:gd name="connsiteY2" fmla="*/ 971422 h 5885139"/>
                <a:gd name="connsiteX3" fmla="*/ 6057619 w 7363905"/>
                <a:gd name="connsiteY3" fmla="*/ 557766 h 5885139"/>
                <a:gd name="connsiteX4" fmla="*/ 7363905 w 7363905"/>
                <a:gd name="connsiteY4" fmla="*/ 2887308 h 5885139"/>
                <a:gd name="connsiteX0" fmla="*/ 1463848 w 7363905"/>
                <a:gd name="connsiteY0" fmla="*/ 5139414 h 5481131"/>
                <a:gd name="connsiteX1" fmla="*/ 440591 w 7363905"/>
                <a:gd name="connsiteY1" fmla="*/ 5008786 h 5481131"/>
                <a:gd name="connsiteX2" fmla="*/ 462362 w 7363905"/>
                <a:gd name="connsiteY2" fmla="*/ 567414 h 5481131"/>
                <a:gd name="connsiteX3" fmla="*/ 6057619 w 7363905"/>
                <a:gd name="connsiteY3" fmla="*/ 153758 h 5481131"/>
                <a:gd name="connsiteX4" fmla="*/ 7363905 w 7363905"/>
                <a:gd name="connsiteY4" fmla="*/ 2483300 h 5481131"/>
                <a:gd name="connsiteX0" fmla="*/ 1526726 w 7426783"/>
                <a:gd name="connsiteY0" fmla="*/ 5086989 h 5164047"/>
                <a:gd name="connsiteX1" fmla="*/ 351069 w 7426783"/>
                <a:gd name="connsiteY1" fmla="*/ 3933104 h 5164047"/>
                <a:gd name="connsiteX2" fmla="*/ 525240 w 7426783"/>
                <a:gd name="connsiteY2" fmla="*/ 514989 h 5164047"/>
                <a:gd name="connsiteX3" fmla="*/ 6120497 w 7426783"/>
                <a:gd name="connsiteY3" fmla="*/ 101333 h 5164047"/>
                <a:gd name="connsiteX4" fmla="*/ 7426783 w 7426783"/>
                <a:gd name="connsiteY4" fmla="*/ 2430875 h 5164047"/>
                <a:gd name="connsiteX0" fmla="*/ 1489049 w 7389106"/>
                <a:gd name="connsiteY0" fmla="*/ 5086989 h 5165600"/>
                <a:gd name="connsiteX1" fmla="*/ 313392 w 7389106"/>
                <a:gd name="connsiteY1" fmla="*/ 3933104 h 5165600"/>
                <a:gd name="connsiteX2" fmla="*/ 487563 w 7389106"/>
                <a:gd name="connsiteY2" fmla="*/ 514989 h 5165600"/>
                <a:gd name="connsiteX3" fmla="*/ 6082820 w 7389106"/>
                <a:gd name="connsiteY3" fmla="*/ 101333 h 5165600"/>
                <a:gd name="connsiteX4" fmla="*/ 7389106 w 7389106"/>
                <a:gd name="connsiteY4" fmla="*/ 2430875 h 5165600"/>
                <a:gd name="connsiteX0" fmla="*/ 1577025 w 7477082"/>
                <a:gd name="connsiteY0" fmla="*/ 5086011 h 5162967"/>
                <a:gd name="connsiteX1" fmla="*/ 205426 w 7477082"/>
                <a:gd name="connsiteY1" fmla="*/ 3910355 h 5162967"/>
                <a:gd name="connsiteX2" fmla="*/ 575539 w 7477082"/>
                <a:gd name="connsiteY2" fmla="*/ 514011 h 5162967"/>
                <a:gd name="connsiteX3" fmla="*/ 6170796 w 7477082"/>
                <a:gd name="connsiteY3" fmla="*/ 100355 h 5162967"/>
                <a:gd name="connsiteX4" fmla="*/ 7477082 w 7477082"/>
                <a:gd name="connsiteY4" fmla="*/ 2429897 h 5162967"/>
                <a:gd name="connsiteX0" fmla="*/ 1533327 w 7433384"/>
                <a:gd name="connsiteY0" fmla="*/ 5146846 h 5223802"/>
                <a:gd name="connsiteX1" fmla="*/ 161728 w 7433384"/>
                <a:gd name="connsiteY1" fmla="*/ 3971190 h 5223802"/>
                <a:gd name="connsiteX2" fmla="*/ 531841 w 7433384"/>
                <a:gd name="connsiteY2" fmla="*/ 574846 h 5223802"/>
                <a:gd name="connsiteX3" fmla="*/ 6127098 w 7433384"/>
                <a:gd name="connsiteY3" fmla="*/ 161190 h 5223802"/>
                <a:gd name="connsiteX4" fmla="*/ 7433384 w 7433384"/>
                <a:gd name="connsiteY4" fmla="*/ 2490732 h 5223802"/>
                <a:gd name="connsiteX0" fmla="*/ 1631756 w 7531813"/>
                <a:gd name="connsiteY0" fmla="*/ 5163342 h 5237358"/>
                <a:gd name="connsiteX1" fmla="*/ 260157 w 7531813"/>
                <a:gd name="connsiteY1" fmla="*/ 3987686 h 5237358"/>
                <a:gd name="connsiteX2" fmla="*/ 543185 w 7531813"/>
                <a:gd name="connsiteY2" fmla="*/ 721970 h 5237358"/>
                <a:gd name="connsiteX3" fmla="*/ 6225527 w 7531813"/>
                <a:gd name="connsiteY3" fmla="*/ 177686 h 5237358"/>
                <a:gd name="connsiteX4" fmla="*/ 7531813 w 7531813"/>
                <a:gd name="connsiteY4" fmla="*/ 2507228 h 5237358"/>
                <a:gd name="connsiteX0" fmla="*/ 1631756 w 7531813"/>
                <a:gd name="connsiteY0" fmla="*/ 5163342 h 5164947"/>
                <a:gd name="connsiteX1" fmla="*/ 260157 w 7531813"/>
                <a:gd name="connsiteY1" fmla="*/ 3987686 h 5164947"/>
                <a:gd name="connsiteX2" fmla="*/ 543185 w 7531813"/>
                <a:gd name="connsiteY2" fmla="*/ 721970 h 5164947"/>
                <a:gd name="connsiteX3" fmla="*/ 6225527 w 7531813"/>
                <a:gd name="connsiteY3" fmla="*/ 177686 h 5164947"/>
                <a:gd name="connsiteX4" fmla="*/ 7531813 w 7531813"/>
                <a:gd name="connsiteY4" fmla="*/ 2507228 h 5164947"/>
                <a:gd name="connsiteX0" fmla="*/ 1552779 w 7452836"/>
                <a:gd name="connsiteY0" fmla="*/ 5118637 h 5120176"/>
                <a:gd name="connsiteX1" fmla="*/ 464209 w 7452836"/>
                <a:gd name="connsiteY1" fmla="*/ 3921209 h 5120176"/>
                <a:gd name="connsiteX2" fmla="*/ 464208 w 7452836"/>
                <a:gd name="connsiteY2" fmla="*/ 677265 h 5120176"/>
                <a:gd name="connsiteX3" fmla="*/ 6146550 w 7452836"/>
                <a:gd name="connsiteY3" fmla="*/ 132981 h 5120176"/>
                <a:gd name="connsiteX4" fmla="*/ 7452836 w 7452836"/>
                <a:gd name="connsiteY4" fmla="*/ 2462523 h 5120176"/>
                <a:gd name="connsiteX0" fmla="*/ 1526081 w 7426138"/>
                <a:gd name="connsiteY0" fmla="*/ 5118637 h 5120115"/>
                <a:gd name="connsiteX1" fmla="*/ 437511 w 7426138"/>
                <a:gd name="connsiteY1" fmla="*/ 3921209 h 5120115"/>
                <a:gd name="connsiteX2" fmla="*/ 437510 w 7426138"/>
                <a:gd name="connsiteY2" fmla="*/ 677265 h 5120115"/>
                <a:gd name="connsiteX3" fmla="*/ 6119852 w 7426138"/>
                <a:gd name="connsiteY3" fmla="*/ 132981 h 5120115"/>
                <a:gd name="connsiteX4" fmla="*/ 7426138 w 7426138"/>
                <a:gd name="connsiteY4" fmla="*/ 2462523 h 5120115"/>
                <a:gd name="connsiteX0" fmla="*/ 1266920 w 7166977"/>
                <a:gd name="connsiteY0" fmla="*/ 5196796 h 5198447"/>
                <a:gd name="connsiteX1" fmla="*/ 178350 w 7166977"/>
                <a:gd name="connsiteY1" fmla="*/ 3999368 h 5198447"/>
                <a:gd name="connsiteX2" fmla="*/ 613778 w 7166977"/>
                <a:gd name="connsiteY2" fmla="*/ 537710 h 5198447"/>
                <a:gd name="connsiteX3" fmla="*/ 5860691 w 7166977"/>
                <a:gd name="connsiteY3" fmla="*/ 211140 h 5198447"/>
                <a:gd name="connsiteX4" fmla="*/ 7166977 w 7166977"/>
                <a:gd name="connsiteY4" fmla="*/ 2540682 h 5198447"/>
                <a:gd name="connsiteX0" fmla="*/ 1173794 w 7073851"/>
                <a:gd name="connsiteY0" fmla="*/ 5141371 h 5143022"/>
                <a:gd name="connsiteX1" fmla="*/ 85224 w 7073851"/>
                <a:gd name="connsiteY1" fmla="*/ 3943943 h 5143022"/>
                <a:gd name="connsiteX2" fmla="*/ 520652 w 7073851"/>
                <a:gd name="connsiteY2" fmla="*/ 482285 h 5143022"/>
                <a:gd name="connsiteX3" fmla="*/ 5767565 w 7073851"/>
                <a:gd name="connsiteY3" fmla="*/ 155715 h 5143022"/>
                <a:gd name="connsiteX4" fmla="*/ 7073851 w 7073851"/>
                <a:gd name="connsiteY4" fmla="*/ 2485257 h 5143022"/>
                <a:gd name="connsiteX0" fmla="*/ 1266919 w 7166976"/>
                <a:gd name="connsiteY0" fmla="*/ 5050310 h 5051961"/>
                <a:gd name="connsiteX1" fmla="*/ 178349 w 7166976"/>
                <a:gd name="connsiteY1" fmla="*/ 3852882 h 5051961"/>
                <a:gd name="connsiteX2" fmla="*/ 613777 w 7166976"/>
                <a:gd name="connsiteY2" fmla="*/ 391224 h 5051961"/>
                <a:gd name="connsiteX3" fmla="*/ 5860690 w 7166976"/>
                <a:gd name="connsiteY3" fmla="*/ 304139 h 5051961"/>
                <a:gd name="connsiteX4" fmla="*/ 7166976 w 7166976"/>
                <a:gd name="connsiteY4" fmla="*/ 2394196 h 5051961"/>
                <a:gd name="connsiteX0" fmla="*/ 1266919 w 7166976"/>
                <a:gd name="connsiteY0" fmla="*/ 5005763 h 5007414"/>
                <a:gd name="connsiteX1" fmla="*/ 178349 w 7166976"/>
                <a:gd name="connsiteY1" fmla="*/ 3808335 h 5007414"/>
                <a:gd name="connsiteX2" fmla="*/ 613777 w 7166976"/>
                <a:gd name="connsiteY2" fmla="*/ 346677 h 5007414"/>
                <a:gd name="connsiteX3" fmla="*/ 5860690 w 7166976"/>
                <a:gd name="connsiteY3" fmla="*/ 259592 h 5007414"/>
                <a:gd name="connsiteX4" fmla="*/ 7166976 w 7166976"/>
                <a:gd name="connsiteY4" fmla="*/ 2349649 h 5007414"/>
                <a:gd name="connsiteX0" fmla="*/ 1347165 w 7247222"/>
                <a:gd name="connsiteY0" fmla="*/ 5007269 h 5008996"/>
                <a:gd name="connsiteX1" fmla="*/ 127967 w 7247222"/>
                <a:gd name="connsiteY1" fmla="*/ 3831613 h 5008996"/>
                <a:gd name="connsiteX2" fmla="*/ 694023 w 7247222"/>
                <a:gd name="connsiteY2" fmla="*/ 348183 h 5008996"/>
                <a:gd name="connsiteX3" fmla="*/ 5940936 w 7247222"/>
                <a:gd name="connsiteY3" fmla="*/ 261098 h 5008996"/>
                <a:gd name="connsiteX4" fmla="*/ 7247222 w 7247222"/>
                <a:gd name="connsiteY4" fmla="*/ 2351155 h 5008996"/>
                <a:gd name="connsiteX0" fmla="*/ 1320023 w 7220080"/>
                <a:gd name="connsiteY0" fmla="*/ 5007269 h 5009078"/>
                <a:gd name="connsiteX1" fmla="*/ 100825 w 7220080"/>
                <a:gd name="connsiteY1" fmla="*/ 3831613 h 5009078"/>
                <a:gd name="connsiteX2" fmla="*/ 666881 w 7220080"/>
                <a:gd name="connsiteY2" fmla="*/ 348183 h 5009078"/>
                <a:gd name="connsiteX3" fmla="*/ 5913794 w 7220080"/>
                <a:gd name="connsiteY3" fmla="*/ 261098 h 5009078"/>
                <a:gd name="connsiteX4" fmla="*/ 7220080 w 7220080"/>
                <a:gd name="connsiteY4" fmla="*/ 2351155 h 5009078"/>
                <a:gd name="connsiteX0" fmla="*/ 1621971 w 7522028"/>
                <a:gd name="connsiteY0" fmla="*/ 5254173 h 5286830"/>
                <a:gd name="connsiteX1" fmla="*/ 402773 w 7522028"/>
                <a:gd name="connsiteY1" fmla="*/ 4078517 h 5286830"/>
                <a:gd name="connsiteX2" fmla="*/ 968829 w 7522028"/>
                <a:gd name="connsiteY2" fmla="*/ 595087 h 5286830"/>
                <a:gd name="connsiteX3" fmla="*/ 6215742 w 7522028"/>
                <a:gd name="connsiteY3" fmla="*/ 508002 h 5286830"/>
                <a:gd name="connsiteX4" fmla="*/ 7522028 w 7522028"/>
                <a:gd name="connsiteY4" fmla="*/ 2877482 h 5286830"/>
                <a:gd name="connsiteX0" fmla="*/ 1621972 w 7522028"/>
                <a:gd name="connsiteY0" fmla="*/ 5254174 h 5286830"/>
                <a:gd name="connsiteX1" fmla="*/ 402773 w 7522028"/>
                <a:gd name="connsiteY1" fmla="*/ 4078517 h 5286830"/>
                <a:gd name="connsiteX2" fmla="*/ 968829 w 7522028"/>
                <a:gd name="connsiteY2" fmla="*/ 595087 h 5286830"/>
                <a:gd name="connsiteX3" fmla="*/ 6215742 w 7522028"/>
                <a:gd name="connsiteY3" fmla="*/ 508002 h 5286830"/>
                <a:gd name="connsiteX4" fmla="*/ 7522028 w 7522028"/>
                <a:gd name="connsiteY4" fmla="*/ 2877482 h 5286830"/>
                <a:gd name="connsiteX0" fmla="*/ 1621972 w 7522028"/>
                <a:gd name="connsiteY0" fmla="*/ 5254174 h 5254174"/>
                <a:gd name="connsiteX1" fmla="*/ 402773 w 7522028"/>
                <a:gd name="connsiteY1" fmla="*/ 4078517 h 5254174"/>
                <a:gd name="connsiteX2" fmla="*/ 968829 w 7522028"/>
                <a:gd name="connsiteY2" fmla="*/ 595087 h 5254174"/>
                <a:gd name="connsiteX3" fmla="*/ 6215742 w 7522028"/>
                <a:gd name="connsiteY3" fmla="*/ 508002 h 5254174"/>
                <a:gd name="connsiteX4" fmla="*/ 7522028 w 7522028"/>
                <a:gd name="connsiteY4" fmla="*/ 2877482 h 5254174"/>
                <a:gd name="connsiteX0" fmla="*/ 1621972 w 7522028"/>
                <a:gd name="connsiteY0" fmla="*/ 5254174 h 5254174"/>
                <a:gd name="connsiteX1" fmla="*/ 402773 w 7522028"/>
                <a:gd name="connsiteY1" fmla="*/ 4078517 h 5254174"/>
                <a:gd name="connsiteX2" fmla="*/ 968829 w 7522028"/>
                <a:gd name="connsiteY2" fmla="*/ 595087 h 5254174"/>
                <a:gd name="connsiteX3" fmla="*/ 6215742 w 7522028"/>
                <a:gd name="connsiteY3" fmla="*/ 508002 h 5254174"/>
                <a:gd name="connsiteX4" fmla="*/ 7522028 w 7522028"/>
                <a:gd name="connsiteY4" fmla="*/ 2877482 h 5254174"/>
                <a:gd name="connsiteX0" fmla="*/ 1621972 w 7522028"/>
                <a:gd name="connsiteY0" fmla="*/ 5254174 h 5254174"/>
                <a:gd name="connsiteX1" fmla="*/ 402773 w 7522028"/>
                <a:gd name="connsiteY1" fmla="*/ 4078517 h 5254174"/>
                <a:gd name="connsiteX2" fmla="*/ 968829 w 7522028"/>
                <a:gd name="connsiteY2" fmla="*/ 595087 h 5254174"/>
                <a:gd name="connsiteX3" fmla="*/ 6215742 w 7522028"/>
                <a:gd name="connsiteY3" fmla="*/ 508002 h 5254174"/>
                <a:gd name="connsiteX4" fmla="*/ 7522028 w 7522028"/>
                <a:gd name="connsiteY4" fmla="*/ 2877482 h 5254174"/>
                <a:gd name="connsiteX0" fmla="*/ 2117253 w 7522028"/>
                <a:gd name="connsiteY0" fmla="*/ 5254174 h 5254174"/>
                <a:gd name="connsiteX1" fmla="*/ 402773 w 7522028"/>
                <a:gd name="connsiteY1" fmla="*/ 4078517 h 5254174"/>
                <a:gd name="connsiteX2" fmla="*/ 968829 w 7522028"/>
                <a:gd name="connsiteY2" fmla="*/ 595087 h 5254174"/>
                <a:gd name="connsiteX3" fmla="*/ 6215742 w 7522028"/>
                <a:gd name="connsiteY3" fmla="*/ 508002 h 5254174"/>
                <a:gd name="connsiteX4" fmla="*/ 7522028 w 7522028"/>
                <a:gd name="connsiteY4" fmla="*/ 2877482 h 5254174"/>
                <a:gd name="connsiteX0" fmla="*/ 2117253 w 7522028"/>
                <a:gd name="connsiteY0" fmla="*/ 5254174 h 6723015"/>
                <a:gd name="connsiteX1" fmla="*/ 402773 w 7522028"/>
                <a:gd name="connsiteY1" fmla="*/ 4078517 h 6723015"/>
                <a:gd name="connsiteX2" fmla="*/ 968829 w 7522028"/>
                <a:gd name="connsiteY2" fmla="*/ 595087 h 6723015"/>
                <a:gd name="connsiteX3" fmla="*/ 6215742 w 7522028"/>
                <a:gd name="connsiteY3" fmla="*/ 508002 h 6723015"/>
                <a:gd name="connsiteX4" fmla="*/ 7522028 w 7522028"/>
                <a:gd name="connsiteY4" fmla="*/ 2877482 h 6723015"/>
                <a:gd name="connsiteX0" fmla="*/ 1835563 w 7522028"/>
                <a:gd name="connsiteY0" fmla="*/ 5254174 h 6723015"/>
                <a:gd name="connsiteX1" fmla="*/ 402773 w 7522028"/>
                <a:gd name="connsiteY1" fmla="*/ 4078517 h 6723015"/>
                <a:gd name="connsiteX2" fmla="*/ 968829 w 7522028"/>
                <a:gd name="connsiteY2" fmla="*/ 595087 h 6723015"/>
                <a:gd name="connsiteX3" fmla="*/ 6215742 w 7522028"/>
                <a:gd name="connsiteY3" fmla="*/ 508002 h 6723015"/>
                <a:gd name="connsiteX4" fmla="*/ 7522028 w 7522028"/>
                <a:gd name="connsiteY4" fmla="*/ 2877482 h 6723015"/>
                <a:gd name="connsiteX0" fmla="*/ 1835563 w 7522028"/>
                <a:gd name="connsiteY0" fmla="*/ 5254174 h 5254174"/>
                <a:gd name="connsiteX1" fmla="*/ 402773 w 7522028"/>
                <a:gd name="connsiteY1" fmla="*/ 4078517 h 5254174"/>
                <a:gd name="connsiteX2" fmla="*/ 968829 w 7522028"/>
                <a:gd name="connsiteY2" fmla="*/ 595087 h 5254174"/>
                <a:gd name="connsiteX3" fmla="*/ 6215742 w 7522028"/>
                <a:gd name="connsiteY3" fmla="*/ 508002 h 5254174"/>
                <a:gd name="connsiteX4" fmla="*/ 7522028 w 7522028"/>
                <a:gd name="connsiteY4" fmla="*/ 2877482 h 5254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22028" h="5254174">
                  <a:moveTo>
                    <a:pt x="1835563" y="5254174"/>
                  </a:moveTo>
                  <a:cubicBezTo>
                    <a:pt x="911598" y="5153330"/>
                    <a:pt x="547229" y="4855031"/>
                    <a:pt x="402773" y="4078517"/>
                  </a:cubicBezTo>
                  <a:cubicBezTo>
                    <a:pt x="258317" y="3302003"/>
                    <a:pt x="1" y="1190173"/>
                    <a:pt x="968829" y="595087"/>
                  </a:cubicBezTo>
                  <a:cubicBezTo>
                    <a:pt x="1937657" y="1"/>
                    <a:pt x="5123542" y="127603"/>
                    <a:pt x="6215742" y="508002"/>
                  </a:cubicBezTo>
                  <a:cubicBezTo>
                    <a:pt x="7307942" y="888401"/>
                    <a:pt x="7444014" y="1774395"/>
                    <a:pt x="7522028" y="2877482"/>
                  </a:cubicBezTo>
                </a:path>
              </a:pathLst>
            </a:custGeom>
            <a:noFill/>
            <a:ln w="12700">
              <a:solidFill>
                <a:srgbClr val="FA9E08"/>
              </a:solidFill>
              <a:prstDash val="sysDot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2621802" y="2781350"/>
              <a:ext cx="4635284" cy="2981385"/>
            </a:xfrm>
            <a:custGeom>
              <a:avLst/>
              <a:gdLst>
                <a:gd name="connsiteX0" fmla="*/ 1527865 w 7775965"/>
                <a:gd name="connsiteY0" fmla="*/ 5319717 h 5661434"/>
                <a:gd name="connsiteX1" fmla="*/ 504608 w 7775965"/>
                <a:gd name="connsiteY1" fmla="*/ 5189089 h 5661434"/>
                <a:gd name="connsiteX2" fmla="*/ 526379 w 7775965"/>
                <a:gd name="connsiteY2" fmla="*/ 747717 h 5661434"/>
                <a:gd name="connsiteX3" fmla="*/ 6992493 w 7775965"/>
                <a:gd name="connsiteY3" fmla="*/ 181660 h 5661434"/>
                <a:gd name="connsiteX4" fmla="*/ 7427922 w 7775965"/>
                <a:gd name="connsiteY4" fmla="*/ 2663603 h 5661434"/>
                <a:gd name="connsiteX0" fmla="*/ 1516653 w 7697618"/>
                <a:gd name="connsiteY0" fmla="*/ 5045587 h 5387304"/>
                <a:gd name="connsiteX1" fmla="*/ 493396 w 7697618"/>
                <a:gd name="connsiteY1" fmla="*/ 4914959 h 5387304"/>
                <a:gd name="connsiteX2" fmla="*/ 515167 w 7697618"/>
                <a:gd name="connsiteY2" fmla="*/ 473587 h 5387304"/>
                <a:gd name="connsiteX3" fmla="*/ 6828881 w 7697618"/>
                <a:gd name="connsiteY3" fmla="*/ 342959 h 5387304"/>
                <a:gd name="connsiteX4" fmla="*/ 7416710 w 7697618"/>
                <a:gd name="connsiteY4" fmla="*/ 2389473 h 5387304"/>
                <a:gd name="connsiteX0" fmla="*/ 1516653 w 7536769"/>
                <a:gd name="connsiteY0" fmla="*/ 5345146 h 5686863"/>
                <a:gd name="connsiteX1" fmla="*/ 493396 w 7536769"/>
                <a:gd name="connsiteY1" fmla="*/ 5214518 h 5686863"/>
                <a:gd name="connsiteX2" fmla="*/ 515167 w 7536769"/>
                <a:gd name="connsiteY2" fmla="*/ 773146 h 5686863"/>
                <a:gd name="connsiteX3" fmla="*/ 6828881 w 7536769"/>
                <a:gd name="connsiteY3" fmla="*/ 642518 h 5686863"/>
                <a:gd name="connsiteX4" fmla="*/ 7416710 w 7536769"/>
                <a:gd name="connsiteY4" fmla="*/ 2689032 h 5686863"/>
                <a:gd name="connsiteX0" fmla="*/ 1516653 w 7416710"/>
                <a:gd name="connsiteY0" fmla="*/ 5345146 h 5686863"/>
                <a:gd name="connsiteX1" fmla="*/ 493396 w 7416710"/>
                <a:gd name="connsiteY1" fmla="*/ 5214518 h 5686863"/>
                <a:gd name="connsiteX2" fmla="*/ 515167 w 7416710"/>
                <a:gd name="connsiteY2" fmla="*/ 773146 h 5686863"/>
                <a:gd name="connsiteX3" fmla="*/ 6828881 w 7416710"/>
                <a:gd name="connsiteY3" fmla="*/ 642518 h 5686863"/>
                <a:gd name="connsiteX4" fmla="*/ 7416710 w 7416710"/>
                <a:gd name="connsiteY4" fmla="*/ 2689032 h 5686863"/>
                <a:gd name="connsiteX0" fmla="*/ 1463848 w 7363905"/>
                <a:gd name="connsiteY0" fmla="*/ 5543422 h 5885139"/>
                <a:gd name="connsiteX1" fmla="*/ 440591 w 7363905"/>
                <a:gd name="connsiteY1" fmla="*/ 5412794 h 5885139"/>
                <a:gd name="connsiteX2" fmla="*/ 462362 w 7363905"/>
                <a:gd name="connsiteY2" fmla="*/ 971422 h 5885139"/>
                <a:gd name="connsiteX3" fmla="*/ 6057619 w 7363905"/>
                <a:gd name="connsiteY3" fmla="*/ 557766 h 5885139"/>
                <a:gd name="connsiteX4" fmla="*/ 7363905 w 7363905"/>
                <a:gd name="connsiteY4" fmla="*/ 2887308 h 5885139"/>
                <a:gd name="connsiteX0" fmla="*/ 1463848 w 7363905"/>
                <a:gd name="connsiteY0" fmla="*/ 5139414 h 5481131"/>
                <a:gd name="connsiteX1" fmla="*/ 440591 w 7363905"/>
                <a:gd name="connsiteY1" fmla="*/ 5008786 h 5481131"/>
                <a:gd name="connsiteX2" fmla="*/ 462362 w 7363905"/>
                <a:gd name="connsiteY2" fmla="*/ 567414 h 5481131"/>
                <a:gd name="connsiteX3" fmla="*/ 6057619 w 7363905"/>
                <a:gd name="connsiteY3" fmla="*/ 153758 h 5481131"/>
                <a:gd name="connsiteX4" fmla="*/ 7363905 w 7363905"/>
                <a:gd name="connsiteY4" fmla="*/ 2483300 h 5481131"/>
                <a:gd name="connsiteX0" fmla="*/ 1526726 w 7426783"/>
                <a:gd name="connsiteY0" fmla="*/ 5086989 h 5164047"/>
                <a:gd name="connsiteX1" fmla="*/ 351069 w 7426783"/>
                <a:gd name="connsiteY1" fmla="*/ 3933104 h 5164047"/>
                <a:gd name="connsiteX2" fmla="*/ 525240 w 7426783"/>
                <a:gd name="connsiteY2" fmla="*/ 514989 h 5164047"/>
                <a:gd name="connsiteX3" fmla="*/ 6120497 w 7426783"/>
                <a:gd name="connsiteY3" fmla="*/ 101333 h 5164047"/>
                <a:gd name="connsiteX4" fmla="*/ 7426783 w 7426783"/>
                <a:gd name="connsiteY4" fmla="*/ 2430875 h 5164047"/>
                <a:gd name="connsiteX0" fmla="*/ 1489049 w 7389106"/>
                <a:gd name="connsiteY0" fmla="*/ 5086989 h 5165600"/>
                <a:gd name="connsiteX1" fmla="*/ 313392 w 7389106"/>
                <a:gd name="connsiteY1" fmla="*/ 3933104 h 5165600"/>
                <a:gd name="connsiteX2" fmla="*/ 487563 w 7389106"/>
                <a:gd name="connsiteY2" fmla="*/ 514989 h 5165600"/>
                <a:gd name="connsiteX3" fmla="*/ 6082820 w 7389106"/>
                <a:gd name="connsiteY3" fmla="*/ 101333 h 5165600"/>
                <a:gd name="connsiteX4" fmla="*/ 7389106 w 7389106"/>
                <a:gd name="connsiteY4" fmla="*/ 2430875 h 5165600"/>
                <a:gd name="connsiteX0" fmla="*/ 1577025 w 7477082"/>
                <a:gd name="connsiteY0" fmla="*/ 5086011 h 5162967"/>
                <a:gd name="connsiteX1" fmla="*/ 205426 w 7477082"/>
                <a:gd name="connsiteY1" fmla="*/ 3910355 h 5162967"/>
                <a:gd name="connsiteX2" fmla="*/ 575539 w 7477082"/>
                <a:gd name="connsiteY2" fmla="*/ 514011 h 5162967"/>
                <a:gd name="connsiteX3" fmla="*/ 6170796 w 7477082"/>
                <a:gd name="connsiteY3" fmla="*/ 100355 h 5162967"/>
                <a:gd name="connsiteX4" fmla="*/ 7477082 w 7477082"/>
                <a:gd name="connsiteY4" fmla="*/ 2429897 h 5162967"/>
                <a:gd name="connsiteX0" fmla="*/ 1533327 w 7433384"/>
                <a:gd name="connsiteY0" fmla="*/ 5146846 h 5223802"/>
                <a:gd name="connsiteX1" fmla="*/ 161728 w 7433384"/>
                <a:gd name="connsiteY1" fmla="*/ 3971190 h 5223802"/>
                <a:gd name="connsiteX2" fmla="*/ 531841 w 7433384"/>
                <a:gd name="connsiteY2" fmla="*/ 574846 h 5223802"/>
                <a:gd name="connsiteX3" fmla="*/ 6127098 w 7433384"/>
                <a:gd name="connsiteY3" fmla="*/ 161190 h 5223802"/>
                <a:gd name="connsiteX4" fmla="*/ 7433384 w 7433384"/>
                <a:gd name="connsiteY4" fmla="*/ 2490732 h 5223802"/>
                <a:gd name="connsiteX0" fmla="*/ 1631756 w 7531813"/>
                <a:gd name="connsiteY0" fmla="*/ 5163342 h 5237358"/>
                <a:gd name="connsiteX1" fmla="*/ 260157 w 7531813"/>
                <a:gd name="connsiteY1" fmla="*/ 3987686 h 5237358"/>
                <a:gd name="connsiteX2" fmla="*/ 543185 w 7531813"/>
                <a:gd name="connsiteY2" fmla="*/ 721970 h 5237358"/>
                <a:gd name="connsiteX3" fmla="*/ 6225527 w 7531813"/>
                <a:gd name="connsiteY3" fmla="*/ 177686 h 5237358"/>
                <a:gd name="connsiteX4" fmla="*/ 7531813 w 7531813"/>
                <a:gd name="connsiteY4" fmla="*/ 2507228 h 5237358"/>
                <a:gd name="connsiteX0" fmla="*/ 1631756 w 7531813"/>
                <a:gd name="connsiteY0" fmla="*/ 5163342 h 5164947"/>
                <a:gd name="connsiteX1" fmla="*/ 260157 w 7531813"/>
                <a:gd name="connsiteY1" fmla="*/ 3987686 h 5164947"/>
                <a:gd name="connsiteX2" fmla="*/ 543185 w 7531813"/>
                <a:gd name="connsiteY2" fmla="*/ 721970 h 5164947"/>
                <a:gd name="connsiteX3" fmla="*/ 6225527 w 7531813"/>
                <a:gd name="connsiteY3" fmla="*/ 177686 h 5164947"/>
                <a:gd name="connsiteX4" fmla="*/ 7531813 w 7531813"/>
                <a:gd name="connsiteY4" fmla="*/ 2507228 h 5164947"/>
                <a:gd name="connsiteX0" fmla="*/ 1552779 w 7452836"/>
                <a:gd name="connsiteY0" fmla="*/ 5118637 h 5120176"/>
                <a:gd name="connsiteX1" fmla="*/ 464209 w 7452836"/>
                <a:gd name="connsiteY1" fmla="*/ 3921209 h 5120176"/>
                <a:gd name="connsiteX2" fmla="*/ 464208 w 7452836"/>
                <a:gd name="connsiteY2" fmla="*/ 677265 h 5120176"/>
                <a:gd name="connsiteX3" fmla="*/ 6146550 w 7452836"/>
                <a:gd name="connsiteY3" fmla="*/ 132981 h 5120176"/>
                <a:gd name="connsiteX4" fmla="*/ 7452836 w 7452836"/>
                <a:gd name="connsiteY4" fmla="*/ 2462523 h 5120176"/>
                <a:gd name="connsiteX0" fmla="*/ 1526081 w 7426138"/>
                <a:gd name="connsiteY0" fmla="*/ 5118637 h 5120115"/>
                <a:gd name="connsiteX1" fmla="*/ 437511 w 7426138"/>
                <a:gd name="connsiteY1" fmla="*/ 3921209 h 5120115"/>
                <a:gd name="connsiteX2" fmla="*/ 437510 w 7426138"/>
                <a:gd name="connsiteY2" fmla="*/ 677265 h 5120115"/>
                <a:gd name="connsiteX3" fmla="*/ 6119852 w 7426138"/>
                <a:gd name="connsiteY3" fmla="*/ 132981 h 5120115"/>
                <a:gd name="connsiteX4" fmla="*/ 7426138 w 7426138"/>
                <a:gd name="connsiteY4" fmla="*/ 2462523 h 5120115"/>
                <a:gd name="connsiteX0" fmla="*/ 1266920 w 7166977"/>
                <a:gd name="connsiteY0" fmla="*/ 5196796 h 5198447"/>
                <a:gd name="connsiteX1" fmla="*/ 178350 w 7166977"/>
                <a:gd name="connsiteY1" fmla="*/ 3999368 h 5198447"/>
                <a:gd name="connsiteX2" fmla="*/ 613778 w 7166977"/>
                <a:gd name="connsiteY2" fmla="*/ 537710 h 5198447"/>
                <a:gd name="connsiteX3" fmla="*/ 5860691 w 7166977"/>
                <a:gd name="connsiteY3" fmla="*/ 211140 h 5198447"/>
                <a:gd name="connsiteX4" fmla="*/ 7166977 w 7166977"/>
                <a:gd name="connsiteY4" fmla="*/ 2540682 h 5198447"/>
                <a:gd name="connsiteX0" fmla="*/ 1173794 w 7073851"/>
                <a:gd name="connsiteY0" fmla="*/ 5141371 h 5143022"/>
                <a:gd name="connsiteX1" fmla="*/ 85224 w 7073851"/>
                <a:gd name="connsiteY1" fmla="*/ 3943943 h 5143022"/>
                <a:gd name="connsiteX2" fmla="*/ 520652 w 7073851"/>
                <a:gd name="connsiteY2" fmla="*/ 482285 h 5143022"/>
                <a:gd name="connsiteX3" fmla="*/ 5767565 w 7073851"/>
                <a:gd name="connsiteY3" fmla="*/ 155715 h 5143022"/>
                <a:gd name="connsiteX4" fmla="*/ 7073851 w 7073851"/>
                <a:gd name="connsiteY4" fmla="*/ 2485257 h 5143022"/>
                <a:gd name="connsiteX0" fmla="*/ 1266919 w 7166976"/>
                <a:gd name="connsiteY0" fmla="*/ 5050310 h 5051961"/>
                <a:gd name="connsiteX1" fmla="*/ 178349 w 7166976"/>
                <a:gd name="connsiteY1" fmla="*/ 3852882 h 5051961"/>
                <a:gd name="connsiteX2" fmla="*/ 613777 w 7166976"/>
                <a:gd name="connsiteY2" fmla="*/ 391224 h 5051961"/>
                <a:gd name="connsiteX3" fmla="*/ 5860690 w 7166976"/>
                <a:gd name="connsiteY3" fmla="*/ 304139 h 5051961"/>
                <a:gd name="connsiteX4" fmla="*/ 7166976 w 7166976"/>
                <a:gd name="connsiteY4" fmla="*/ 2394196 h 5051961"/>
                <a:gd name="connsiteX0" fmla="*/ 1266919 w 7166976"/>
                <a:gd name="connsiteY0" fmla="*/ 5005763 h 5007414"/>
                <a:gd name="connsiteX1" fmla="*/ 178349 w 7166976"/>
                <a:gd name="connsiteY1" fmla="*/ 3808335 h 5007414"/>
                <a:gd name="connsiteX2" fmla="*/ 613777 w 7166976"/>
                <a:gd name="connsiteY2" fmla="*/ 346677 h 5007414"/>
                <a:gd name="connsiteX3" fmla="*/ 5860690 w 7166976"/>
                <a:gd name="connsiteY3" fmla="*/ 259592 h 5007414"/>
                <a:gd name="connsiteX4" fmla="*/ 7166976 w 7166976"/>
                <a:gd name="connsiteY4" fmla="*/ 2349649 h 5007414"/>
                <a:gd name="connsiteX0" fmla="*/ 1347165 w 7247222"/>
                <a:gd name="connsiteY0" fmla="*/ 5007269 h 5008996"/>
                <a:gd name="connsiteX1" fmla="*/ 127967 w 7247222"/>
                <a:gd name="connsiteY1" fmla="*/ 3831613 h 5008996"/>
                <a:gd name="connsiteX2" fmla="*/ 694023 w 7247222"/>
                <a:gd name="connsiteY2" fmla="*/ 348183 h 5008996"/>
                <a:gd name="connsiteX3" fmla="*/ 5940936 w 7247222"/>
                <a:gd name="connsiteY3" fmla="*/ 261098 h 5008996"/>
                <a:gd name="connsiteX4" fmla="*/ 7247222 w 7247222"/>
                <a:gd name="connsiteY4" fmla="*/ 2351155 h 5008996"/>
                <a:gd name="connsiteX0" fmla="*/ 1320023 w 7220080"/>
                <a:gd name="connsiteY0" fmla="*/ 5007269 h 5009078"/>
                <a:gd name="connsiteX1" fmla="*/ 100825 w 7220080"/>
                <a:gd name="connsiteY1" fmla="*/ 3831613 h 5009078"/>
                <a:gd name="connsiteX2" fmla="*/ 666881 w 7220080"/>
                <a:gd name="connsiteY2" fmla="*/ 348183 h 5009078"/>
                <a:gd name="connsiteX3" fmla="*/ 5913794 w 7220080"/>
                <a:gd name="connsiteY3" fmla="*/ 261098 h 5009078"/>
                <a:gd name="connsiteX4" fmla="*/ 7220080 w 7220080"/>
                <a:gd name="connsiteY4" fmla="*/ 2351155 h 5009078"/>
                <a:gd name="connsiteX0" fmla="*/ 1320023 w 7101803"/>
                <a:gd name="connsiteY0" fmla="*/ 5088256 h 5090065"/>
                <a:gd name="connsiteX1" fmla="*/ 100825 w 7101803"/>
                <a:gd name="connsiteY1" fmla="*/ 3912600 h 5090065"/>
                <a:gd name="connsiteX2" fmla="*/ 666881 w 7101803"/>
                <a:gd name="connsiteY2" fmla="*/ 429170 h 5090065"/>
                <a:gd name="connsiteX3" fmla="*/ 5913794 w 7101803"/>
                <a:gd name="connsiteY3" fmla="*/ 342085 h 5090065"/>
                <a:gd name="connsiteX4" fmla="*/ 7101803 w 7101803"/>
                <a:gd name="connsiteY4" fmla="*/ 3028462 h 5090065"/>
                <a:gd name="connsiteX0" fmla="*/ 1320023 w 7022953"/>
                <a:gd name="connsiteY0" fmla="*/ 5100846 h 5102655"/>
                <a:gd name="connsiteX1" fmla="*/ 100825 w 7022953"/>
                <a:gd name="connsiteY1" fmla="*/ 3925190 h 5102655"/>
                <a:gd name="connsiteX2" fmla="*/ 666881 w 7022953"/>
                <a:gd name="connsiteY2" fmla="*/ 441760 h 5102655"/>
                <a:gd name="connsiteX3" fmla="*/ 5913794 w 7022953"/>
                <a:gd name="connsiteY3" fmla="*/ 354675 h 5102655"/>
                <a:gd name="connsiteX4" fmla="*/ 7022953 w 7022953"/>
                <a:gd name="connsiteY4" fmla="*/ 3239825 h 5102655"/>
                <a:gd name="connsiteX0" fmla="*/ 1349144 w 7122067"/>
                <a:gd name="connsiteY0" fmla="*/ 5124257 h 5126066"/>
                <a:gd name="connsiteX1" fmla="*/ 129946 w 7122067"/>
                <a:gd name="connsiteY1" fmla="*/ 3948601 h 5126066"/>
                <a:gd name="connsiteX2" fmla="*/ 696002 w 7122067"/>
                <a:gd name="connsiteY2" fmla="*/ 465171 h 5126066"/>
                <a:gd name="connsiteX3" fmla="*/ 6455451 w 7122067"/>
                <a:gd name="connsiteY3" fmla="*/ 338332 h 5126066"/>
                <a:gd name="connsiteX4" fmla="*/ 7052074 w 7122067"/>
                <a:gd name="connsiteY4" fmla="*/ 3263236 h 5126066"/>
                <a:gd name="connsiteX0" fmla="*/ 2259966 w 7204946"/>
                <a:gd name="connsiteY0" fmla="*/ 5482048 h 5483103"/>
                <a:gd name="connsiteX1" fmla="*/ 212827 w 7204946"/>
                <a:gd name="connsiteY1" fmla="*/ 3948603 h 5483103"/>
                <a:gd name="connsiteX2" fmla="*/ 778883 w 7204946"/>
                <a:gd name="connsiteY2" fmla="*/ 465173 h 5483103"/>
                <a:gd name="connsiteX3" fmla="*/ 6538332 w 7204946"/>
                <a:gd name="connsiteY3" fmla="*/ 338334 h 5483103"/>
                <a:gd name="connsiteX4" fmla="*/ 7134955 w 7204946"/>
                <a:gd name="connsiteY4" fmla="*/ 3263238 h 5483103"/>
                <a:gd name="connsiteX0" fmla="*/ 2119826 w 7064808"/>
                <a:gd name="connsiteY0" fmla="*/ 5482048 h 5483103"/>
                <a:gd name="connsiteX1" fmla="*/ 309243 w 7064808"/>
                <a:gd name="connsiteY1" fmla="*/ 3948604 h 5483103"/>
                <a:gd name="connsiteX2" fmla="*/ 638743 w 7064808"/>
                <a:gd name="connsiteY2" fmla="*/ 465173 h 5483103"/>
                <a:gd name="connsiteX3" fmla="*/ 6398192 w 7064808"/>
                <a:gd name="connsiteY3" fmla="*/ 338334 h 5483103"/>
                <a:gd name="connsiteX4" fmla="*/ 6994815 w 7064808"/>
                <a:gd name="connsiteY4" fmla="*/ 3263238 h 5483103"/>
                <a:gd name="connsiteX0" fmla="*/ 1944137 w 6868051"/>
                <a:gd name="connsiteY0" fmla="*/ 5503357 h 5504422"/>
                <a:gd name="connsiteX1" fmla="*/ 133554 w 6868051"/>
                <a:gd name="connsiteY1" fmla="*/ 3969913 h 5504422"/>
                <a:gd name="connsiteX2" fmla="*/ 817885 w 6868051"/>
                <a:gd name="connsiteY2" fmla="*/ 446728 h 5504422"/>
                <a:gd name="connsiteX3" fmla="*/ 6222503 w 6868051"/>
                <a:gd name="connsiteY3" fmla="*/ 359643 h 5504422"/>
                <a:gd name="connsiteX4" fmla="*/ 6819126 w 6868051"/>
                <a:gd name="connsiteY4" fmla="*/ 3284547 h 5504422"/>
                <a:gd name="connsiteX0" fmla="*/ 1929335 w 6804324"/>
                <a:gd name="connsiteY0" fmla="*/ 5503357 h 5504420"/>
                <a:gd name="connsiteX1" fmla="*/ 118752 w 6804324"/>
                <a:gd name="connsiteY1" fmla="*/ 3969913 h 5504420"/>
                <a:gd name="connsiteX2" fmla="*/ 803083 w 6804324"/>
                <a:gd name="connsiteY2" fmla="*/ 446728 h 5504420"/>
                <a:gd name="connsiteX3" fmla="*/ 5852869 w 6804324"/>
                <a:gd name="connsiteY3" fmla="*/ 359643 h 5504420"/>
                <a:gd name="connsiteX4" fmla="*/ 6804324 w 6804324"/>
                <a:gd name="connsiteY4" fmla="*/ 3284547 h 5504420"/>
                <a:gd name="connsiteX0" fmla="*/ 1929334 w 6804324"/>
                <a:gd name="connsiteY0" fmla="*/ 4996371 h 4998755"/>
                <a:gd name="connsiteX1" fmla="*/ 118752 w 6804324"/>
                <a:gd name="connsiteY1" fmla="*/ 3969913 h 4998755"/>
                <a:gd name="connsiteX2" fmla="*/ 803083 w 6804324"/>
                <a:gd name="connsiteY2" fmla="*/ 446728 h 4998755"/>
                <a:gd name="connsiteX3" fmla="*/ 5852869 w 6804324"/>
                <a:gd name="connsiteY3" fmla="*/ 359643 h 4998755"/>
                <a:gd name="connsiteX4" fmla="*/ 6804324 w 6804324"/>
                <a:gd name="connsiteY4" fmla="*/ 3284547 h 4998755"/>
                <a:gd name="connsiteX0" fmla="*/ 1982893 w 6857883"/>
                <a:gd name="connsiteY0" fmla="*/ 4955683 h 4956470"/>
                <a:gd name="connsiteX1" fmla="*/ 103315 w 6857883"/>
                <a:gd name="connsiteY1" fmla="*/ 3241173 h 4956470"/>
                <a:gd name="connsiteX2" fmla="*/ 856642 w 6857883"/>
                <a:gd name="connsiteY2" fmla="*/ 406040 h 4956470"/>
                <a:gd name="connsiteX3" fmla="*/ 5906428 w 6857883"/>
                <a:gd name="connsiteY3" fmla="*/ 318955 h 4956470"/>
                <a:gd name="connsiteX4" fmla="*/ 6857883 w 6857883"/>
                <a:gd name="connsiteY4" fmla="*/ 3243859 h 4956470"/>
                <a:gd name="connsiteX0" fmla="*/ 1906419 w 6781409"/>
                <a:gd name="connsiteY0" fmla="*/ 4955681 h 4956499"/>
                <a:gd name="connsiteX1" fmla="*/ 26841 w 6781409"/>
                <a:gd name="connsiteY1" fmla="*/ 3241171 h 4956499"/>
                <a:gd name="connsiteX2" fmla="*/ 780168 w 6781409"/>
                <a:gd name="connsiteY2" fmla="*/ 406038 h 4956499"/>
                <a:gd name="connsiteX3" fmla="*/ 5829954 w 6781409"/>
                <a:gd name="connsiteY3" fmla="*/ 318953 h 4956499"/>
                <a:gd name="connsiteX4" fmla="*/ 6781409 w 6781409"/>
                <a:gd name="connsiteY4" fmla="*/ 3243857 h 4956499"/>
                <a:gd name="connsiteX0" fmla="*/ 1982893 w 6857883"/>
                <a:gd name="connsiteY0" fmla="*/ 5232714 h 5233562"/>
                <a:gd name="connsiteX1" fmla="*/ 103315 w 6857883"/>
                <a:gd name="connsiteY1" fmla="*/ 3518204 h 5233562"/>
                <a:gd name="connsiteX2" fmla="*/ 856642 w 6857883"/>
                <a:gd name="connsiteY2" fmla="*/ 248511 h 5233562"/>
                <a:gd name="connsiteX3" fmla="*/ 5906428 w 6857883"/>
                <a:gd name="connsiteY3" fmla="*/ 595986 h 5233562"/>
                <a:gd name="connsiteX4" fmla="*/ 6857883 w 6857883"/>
                <a:gd name="connsiteY4" fmla="*/ 3520890 h 5233562"/>
                <a:gd name="connsiteX0" fmla="*/ 1986537 w 6861527"/>
                <a:gd name="connsiteY0" fmla="*/ 5401392 h 5402240"/>
                <a:gd name="connsiteX1" fmla="*/ 106959 w 6861527"/>
                <a:gd name="connsiteY1" fmla="*/ 3686882 h 5402240"/>
                <a:gd name="connsiteX2" fmla="*/ 860286 w 6861527"/>
                <a:gd name="connsiteY2" fmla="*/ 417189 h 5402240"/>
                <a:gd name="connsiteX3" fmla="*/ 6013565 w 6861527"/>
                <a:gd name="connsiteY3" fmla="*/ 402530 h 5402240"/>
                <a:gd name="connsiteX4" fmla="*/ 6861527 w 6861527"/>
                <a:gd name="connsiteY4" fmla="*/ 3689568 h 5402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61527" h="5402240">
                  <a:moveTo>
                    <a:pt x="1986537" y="5401392"/>
                  </a:moveTo>
                  <a:cubicBezTo>
                    <a:pt x="796365" y="5434049"/>
                    <a:pt x="294668" y="4517583"/>
                    <a:pt x="106959" y="3686882"/>
                  </a:cubicBezTo>
                  <a:cubicBezTo>
                    <a:pt x="-80750" y="2856182"/>
                    <a:pt x="-124148" y="964581"/>
                    <a:pt x="860286" y="417189"/>
                  </a:cubicBezTo>
                  <a:cubicBezTo>
                    <a:pt x="1844720" y="-130203"/>
                    <a:pt x="5013358" y="-142866"/>
                    <a:pt x="6013565" y="402530"/>
                  </a:cubicBezTo>
                  <a:cubicBezTo>
                    <a:pt x="7013772" y="947926"/>
                    <a:pt x="6783513" y="2586481"/>
                    <a:pt x="6861527" y="3689568"/>
                  </a:cubicBezTo>
                </a:path>
              </a:pathLst>
            </a:custGeom>
            <a:noFill/>
            <a:ln w="12700">
              <a:solidFill>
                <a:srgbClr val="FF4B4B"/>
              </a:solidFill>
              <a:prstDash val="sysDot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Capability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5058"/>
            <a:ext cx="8229600" cy="535912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Used during design process, before </a:t>
            </a:r>
            <a:r>
              <a:rPr lang="en-US" dirty="0" smtClean="0"/>
              <a:t>implementation, </a:t>
            </a:r>
            <a:r>
              <a:rPr lang="en-US" dirty="0" smtClean="0"/>
              <a:t>as part of requirements generation process</a:t>
            </a:r>
          </a:p>
          <a:p>
            <a:pPr lvl="1"/>
            <a:r>
              <a:rPr lang="en-US" dirty="0" smtClean="0"/>
              <a:t>Can also be created after implementation as descriptive documentation and post-design verification support tool</a:t>
            </a:r>
          </a:p>
          <a:p>
            <a:r>
              <a:rPr lang="en-US" dirty="0" smtClean="0"/>
              <a:t>Does not prescribe approach to autonomy design</a:t>
            </a:r>
          </a:p>
          <a:p>
            <a:pPr lvl="1"/>
            <a:r>
              <a:rPr lang="en-US" dirty="0" smtClean="0"/>
              <a:t>Supports analysis at every level of abstraction</a:t>
            </a:r>
          </a:p>
          <a:p>
            <a:pPr lvl="1"/>
            <a:r>
              <a:rPr lang="en-US" dirty="0" smtClean="0"/>
              <a:t>Supports analysis of multi-vehicle behavior design, single vehicle behavior design, component behavior design</a:t>
            </a:r>
          </a:p>
          <a:p>
            <a:r>
              <a:rPr lang="en-US" dirty="0" smtClean="0"/>
              <a:t>Can be used with or without a priori hardware selection</a:t>
            </a:r>
          </a:p>
          <a:p>
            <a:pPr lvl="1"/>
            <a:r>
              <a:rPr lang="en-US" dirty="0" smtClean="0"/>
              <a:t>With:  </a:t>
            </a:r>
          </a:p>
          <a:p>
            <a:pPr lvl="2"/>
            <a:r>
              <a:rPr lang="en-US" dirty="0" smtClean="0"/>
              <a:t>Ensures design feasible within context of selected platform</a:t>
            </a:r>
          </a:p>
          <a:p>
            <a:pPr lvl="1"/>
            <a:r>
              <a:rPr lang="en-US" dirty="0" smtClean="0"/>
              <a:t>Without:  </a:t>
            </a:r>
          </a:p>
          <a:p>
            <a:pPr lvl="2"/>
            <a:r>
              <a:rPr lang="en-US" dirty="0" smtClean="0"/>
              <a:t>Defines requirements imposed on platform selection process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01200"/>
            <a:ext cx="2133600" cy="365125"/>
          </a:xfrm>
        </p:spPr>
        <p:txBody>
          <a:bodyPr/>
          <a:lstStyle/>
          <a:p>
            <a:fld id="{1A7383EF-49D2-1B41-8C7D-9D347A7E21C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RL Brand">
      <a:dk1>
        <a:srgbClr val="172A56"/>
      </a:dk1>
      <a:lt1>
        <a:sysClr val="window" lastClr="FFFFFF"/>
      </a:lt1>
      <a:dk2>
        <a:srgbClr val="2F5690"/>
      </a:dk2>
      <a:lt2>
        <a:srgbClr val="EEECE1"/>
      </a:lt2>
      <a:accent1>
        <a:srgbClr val="FBBE08"/>
      </a:accent1>
      <a:accent2>
        <a:srgbClr val="6DAAD0"/>
      </a:accent2>
      <a:accent3>
        <a:srgbClr val="4D4F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4881</TotalTime>
  <Words>497</Words>
  <Application>Microsoft Office PowerPoint</Application>
  <PresentationFormat>On-screen Show (4:3)</PresentationFormat>
  <Paragraphs>124</Paragraphs>
  <Slides>3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Capability Analysis Table</vt:lpstr>
      <vt:lpstr>Capability Analysis Table</vt:lpstr>
      <vt:lpstr>Capability Table</vt:lpstr>
    </vt:vector>
  </TitlesOfParts>
  <Company>US NRL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Jonna Atkinson</dc:creator>
  <cp:lastModifiedBy>S</cp:lastModifiedBy>
  <cp:revision>89</cp:revision>
  <cp:lastPrinted>2018-01-19T13:02:54Z</cp:lastPrinted>
  <dcterms:created xsi:type="dcterms:W3CDTF">2018-05-23T11:34:36Z</dcterms:created>
  <dcterms:modified xsi:type="dcterms:W3CDTF">2018-05-23T11:37:08Z</dcterms:modified>
</cp:coreProperties>
</file>