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Default Extension="emf" ContentType="image/x-emf"/>
  <Override PartName="/ppt/slides/slide14.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ppt/notesSlides/notesSlide12.xml" ContentType="application/vnd.openxmlformats-officedocument.presentationml.notesSlide+xml"/>
  <Override PartName="/ppt/slides/slide22.xml" ContentType="application/vnd.openxmlformats-officedocument.presentationml.slide+xml"/>
  <Override PartName="/ppt/slides/slide30.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notesSlides/notesSlide6.xml" ContentType="application/vnd.openxmlformats-officedocument.presentationml.notesSlide+xml"/>
  <Override PartName="/ppt/notesSlides/notesSlide21.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Default Extension="tiff" ContentType="image/tiff"/>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slides/slide4.xml" ContentType="application/vnd.openxmlformats-officedocument.presentationml.slide+xml"/>
  <Override PartName="/ppt/slides/slide29.xml" ContentType="application/vnd.openxmlformats-officedocument.presentationml.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8"/>
  </p:notesMasterIdLst>
  <p:sldIdLst>
    <p:sldId id="309" r:id="rId2"/>
    <p:sldId id="294" r:id="rId3"/>
    <p:sldId id="310" r:id="rId4"/>
    <p:sldId id="313" r:id="rId5"/>
    <p:sldId id="314" r:id="rId6"/>
    <p:sldId id="315" r:id="rId7"/>
    <p:sldId id="316" r:id="rId8"/>
    <p:sldId id="256" r:id="rId9"/>
    <p:sldId id="257" r:id="rId10"/>
    <p:sldId id="258" r:id="rId11"/>
    <p:sldId id="259" r:id="rId12"/>
    <p:sldId id="319" r:id="rId13"/>
    <p:sldId id="317" r:id="rId14"/>
    <p:sldId id="318" r:id="rId15"/>
    <p:sldId id="320" r:id="rId16"/>
    <p:sldId id="322" r:id="rId17"/>
    <p:sldId id="321" r:id="rId18"/>
    <p:sldId id="323" r:id="rId19"/>
    <p:sldId id="324" r:id="rId20"/>
    <p:sldId id="325" r:id="rId21"/>
    <p:sldId id="326" r:id="rId22"/>
    <p:sldId id="327" r:id="rId23"/>
    <p:sldId id="328" r:id="rId24"/>
    <p:sldId id="329" r:id="rId25"/>
    <p:sldId id="330" r:id="rId26"/>
    <p:sldId id="331" r:id="rId27"/>
    <p:sldId id="332" r:id="rId28"/>
    <p:sldId id="333" r:id="rId29"/>
    <p:sldId id="334" r:id="rId30"/>
    <p:sldId id="343" r:id="rId31"/>
    <p:sldId id="335" r:id="rId32"/>
    <p:sldId id="336" r:id="rId33"/>
    <p:sldId id="342" r:id="rId34"/>
    <p:sldId id="337" r:id="rId35"/>
    <p:sldId id="338" r:id="rId36"/>
    <p:sldId id="341" r:id="rId37"/>
  </p:sldIdLst>
  <p:sldSz cx="13817600" cy="77724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2448">
          <p15:clr>
            <a:srgbClr val="A4A3A4"/>
          </p15:clr>
        </p15:guide>
        <p15:guide id="2" pos="43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showPr showNarration="1" useTimings="0">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FABE07"/>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9874" autoAdjust="0"/>
    <p:restoredTop sz="86232"/>
  </p:normalViewPr>
  <p:slideViewPr>
    <p:cSldViewPr snapToGrid="0">
      <p:cViewPr varScale="1">
        <p:scale>
          <a:sx n="82" d="100"/>
          <a:sy n="82" d="100"/>
        </p:scale>
        <p:origin x="-712" y="-104"/>
      </p:cViewPr>
      <p:guideLst>
        <p:guide orient="horz" pos="2448"/>
        <p:guide pos="4352"/>
      </p:guideLst>
    </p:cSldViewPr>
  </p:slideViewPr>
  <p:outlineViewPr>
    <p:cViewPr>
      <p:scale>
        <a:sx n="33" d="100"/>
        <a:sy n="33" d="100"/>
      </p:scale>
      <p:origin x="0" y="-5488"/>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2382F392-DB49-4AA4-8FE8-68E7A20DFD49}" type="datetimeFigureOut">
              <a:rPr lang="en-US" smtClean="0"/>
              <a:pPr/>
              <a:t>5/25/18</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B753BEB2-B6BD-4FBB-B32D-280A8B85AB94}"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13172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Russian proverb: </a:t>
            </a:r>
            <a:r>
              <a:rPr lang="en-US" sz="1200" b="0" i="0" u="none" strike="noStrike" kern="1200" dirty="0" err="1">
                <a:solidFill>
                  <a:schemeClr val="tx1"/>
                </a:solidFill>
                <a:effectLst/>
                <a:latin typeface="+mn-lt"/>
                <a:ea typeface="+mn-ea"/>
                <a:cs typeface="+mn-cs"/>
              </a:rPr>
              <a:t>Doveryai</a:t>
            </a:r>
            <a:r>
              <a:rPr lang="en-US" sz="1200" b="0" i="0" u="none" strike="noStrike" kern="1200" dirty="0">
                <a:solidFill>
                  <a:schemeClr val="tx1"/>
                </a:solidFill>
                <a:effectLst/>
                <a:latin typeface="+mn-lt"/>
                <a:ea typeface="+mn-ea"/>
                <a:cs typeface="+mn-cs"/>
              </a:rPr>
              <a:t>, no </a:t>
            </a:r>
            <a:r>
              <a:rPr lang="en-US" sz="1200" b="0" i="0" u="none" strike="noStrike" kern="1200" dirty="0" err="1">
                <a:solidFill>
                  <a:schemeClr val="tx1"/>
                </a:solidFill>
                <a:effectLst/>
                <a:latin typeface="+mn-lt"/>
                <a:ea typeface="+mn-ea"/>
                <a:cs typeface="+mn-cs"/>
              </a:rPr>
              <a:t>proveryai</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53BEB2-B6BD-4FBB-B32D-280A8B85AB94}" type="slidenum">
              <a:rPr lang="en-US" smtClean="0"/>
              <a:pPr/>
              <a:t>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09176153"/>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3BEB2-B6BD-4FBB-B32D-280A8B85AB94}" type="slidenum">
              <a:rPr lang="en-US" smtClean="0"/>
              <a:pPr/>
              <a:t>22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81608381"/>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3BEB2-B6BD-4FBB-B32D-280A8B85AB94}" type="slidenum">
              <a:rPr lang="en-US" smtClean="0"/>
              <a:pPr/>
              <a:t>23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40909667"/>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3BEB2-B6BD-4FBB-B32D-280A8B85AB94}" type="slidenum">
              <a:rPr lang="en-US" smtClean="0"/>
              <a:pPr/>
              <a:t>24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67308985"/>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3BEB2-B6BD-4FBB-B32D-280A8B85AB94}" type="slidenum">
              <a:rPr lang="en-US" smtClean="0"/>
              <a:pPr/>
              <a:t>25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70495055"/>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3BEB2-B6BD-4FBB-B32D-280A8B85AB94}" type="slidenum">
              <a:rPr lang="en-US" smtClean="0"/>
              <a:pPr/>
              <a:t>26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00485018"/>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3BEB2-B6BD-4FBB-B32D-280A8B85AB94}" type="slidenum">
              <a:rPr lang="en-US" smtClean="0"/>
              <a:pPr/>
              <a:t>27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29982017"/>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3BEB2-B6BD-4FBB-B32D-280A8B85AB94}" type="slidenum">
              <a:rPr lang="en-US" smtClean="0"/>
              <a:pPr/>
              <a:t>28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2046199"/>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3BEB2-B6BD-4FBB-B32D-280A8B85AB94}" type="slidenum">
              <a:rPr lang="en-US" smtClean="0"/>
              <a:pPr/>
              <a:t>29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67401721"/>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3BEB2-B6BD-4FBB-B32D-280A8B85AB94}" type="slidenum">
              <a:rPr lang="en-US" smtClean="0"/>
              <a:pPr/>
              <a:t>30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00917747"/>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3BEB2-B6BD-4FBB-B32D-280A8B85AB94}" type="slidenum">
              <a:rPr lang="en-US" smtClean="0"/>
              <a:pPr/>
              <a:t>31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37358689"/>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3BEB2-B6BD-4FBB-B32D-280A8B85AB94}" type="slidenum">
              <a:rPr lang="en-US" smtClean="0"/>
              <a:pPr/>
              <a:t>14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6752372"/>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3BEB2-B6BD-4FBB-B32D-280A8B85AB94}" type="slidenum">
              <a:rPr lang="en-US" smtClean="0"/>
              <a:pPr/>
              <a:t>32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22913345"/>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3BEB2-B6BD-4FBB-B32D-280A8B85AB94}" type="slidenum">
              <a:rPr lang="en-US" smtClean="0"/>
              <a:pPr/>
              <a:t>33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7738696"/>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3BEB2-B6BD-4FBB-B32D-280A8B85AB94}" type="slidenum">
              <a:rPr lang="en-US" smtClean="0"/>
              <a:pPr/>
              <a:t>34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89600461"/>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3BEB2-B6BD-4FBB-B32D-280A8B85AB94}" type="slidenum">
              <a:rPr lang="en-US" smtClean="0"/>
              <a:pPr/>
              <a:t>35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2430423"/>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3BEB2-B6BD-4FBB-B32D-280A8B85AB94}" type="slidenum">
              <a:rPr lang="en-US" smtClean="0"/>
              <a:pPr/>
              <a:t>36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02576424"/>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3BEB2-B6BD-4FBB-B32D-280A8B85AB94}" type="slidenum">
              <a:rPr lang="en-US" smtClean="0"/>
              <a:pPr/>
              <a:t>15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34762843"/>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3BEB2-B6BD-4FBB-B32D-280A8B85AB94}" type="slidenum">
              <a:rPr lang="en-US" smtClean="0"/>
              <a:pPr/>
              <a:t>16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14036688"/>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3BEB2-B6BD-4FBB-B32D-280A8B85AB94}" type="slidenum">
              <a:rPr lang="en-US" smtClean="0"/>
              <a:pPr/>
              <a:t>17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08059398"/>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3BEB2-B6BD-4FBB-B32D-280A8B85AB94}" type="slidenum">
              <a:rPr lang="en-US" smtClean="0"/>
              <a:pPr/>
              <a:t>18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49314410"/>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3BEB2-B6BD-4FBB-B32D-280A8B85AB94}" type="slidenum">
              <a:rPr lang="en-US" smtClean="0"/>
              <a:pPr/>
              <a:t>19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44410944"/>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3BEB2-B6BD-4FBB-B32D-280A8B85AB94}" type="slidenum">
              <a:rPr lang="en-US" smtClean="0"/>
              <a:pPr/>
              <a:t>20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70171563"/>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53BEB2-B6BD-4FBB-B32D-280A8B85AB94}" type="slidenum">
              <a:rPr lang="en-US" smtClean="0"/>
              <a:pPr/>
              <a:t>21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89100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Colum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r>
              <a:rPr lang="en-US"/>
              <a:t>Presentation Title  |  </a:t>
            </a:r>
            <a:fld id="{EC78876D-F60F-416A-9AB8-0484C938732F}" type="slidenum">
              <a:rPr lang="en-US" b="1" smtClean="0">
                <a:solidFill>
                  <a:schemeClr val="tx2"/>
                </a:solidFill>
              </a:rPr>
              <a:pPr/>
              <a:t>‹#›</a:t>
            </a:fld>
            <a:endParaRPr lang="en-US" b="1" dirty="0">
              <a:solidFill>
                <a:schemeClr val="tx2"/>
              </a:solidFill>
            </a:endParaRPr>
          </a:p>
        </p:txBody>
      </p:sp>
      <p:sp>
        <p:nvSpPr>
          <p:cNvPr id="4" name="Footer Placeholder 3"/>
          <p:cNvSpPr>
            <a:spLocks noGrp="1"/>
          </p:cNvSpPr>
          <p:nvPr>
            <p:ph type="ftr" sz="quarter" idx="11"/>
          </p:nvPr>
        </p:nvSpPr>
        <p:spPr/>
        <p:txBody>
          <a:bodyPr/>
          <a:lstStyle/>
          <a:p>
            <a:r>
              <a:rPr lang="en-US" dirty="0"/>
              <a:t>U.S. Naval Research Laboratory</a:t>
            </a:r>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1478"/>
          <a:stretch/>
        </p:blipFill>
        <p:spPr>
          <a:xfrm>
            <a:off x="0" y="0"/>
            <a:ext cx="13817600" cy="1234440"/>
          </a:xfrm>
          <a:prstGeom prst="rect">
            <a:avLst/>
          </a:prstGeom>
        </p:spPr>
      </p:pic>
      <p:sp>
        <p:nvSpPr>
          <p:cNvPr id="6" name="Title 1"/>
          <p:cNvSpPr>
            <a:spLocks noGrp="1"/>
          </p:cNvSpPr>
          <p:nvPr>
            <p:ph type="title"/>
          </p:nvPr>
        </p:nvSpPr>
        <p:spPr>
          <a:xfrm>
            <a:off x="2826327" y="640080"/>
            <a:ext cx="10049164" cy="457200"/>
          </a:xfrm>
        </p:spPr>
        <p:txBody>
          <a:bodyPr>
            <a:normAutofit/>
          </a:bodyPr>
          <a:lstStyle>
            <a:lvl1pPr>
              <a:defRPr sz="3000" b="1">
                <a:solidFill>
                  <a:srgbClr val="FABE07"/>
                </a:solidFill>
              </a:defRPr>
            </a:lvl1pPr>
          </a:lstStyle>
          <a:p>
            <a:r>
              <a:rPr lang="en-US"/>
              <a:t>Click to edit Master title style</a:t>
            </a:r>
            <a:endParaRPr lang="en-US" dirty="0"/>
          </a:p>
        </p:txBody>
      </p:sp>
      <p:sp>
        <p:nvSpPr>
          <p:cNvPr id="9" name="Content Placeholder 2"/>
          <p:cNvSpPr>
            <a:spLocks noGrp="1"/>
          </p:cNvSpPr>
          <p:nvPr>
            <p:ph idx="13"/>
          </p:nvPr>
        </p:nvSpPr>
        <p:spPr>
          <a:xfrm>
            <a:off x="628074" y="1763184"/>
            <a:ext cx="5966691" cy="5257800"/>
          </a:xfrm>
        </p:spPr>
        <p:txBody>
          <a:bodyPr/>
          <a:lstStyle>
            <a:lvl1pPr>
              <a:lnSpc>
                <a:spcPts val="1800"/>
              </a:lnSpc>
              <a:spcAft>
                <a:spcPts val="600"/>
              </a:spcAft>
              <a:defRPr sz="1500"/>
            </a:lvl1pPr>
            <a:lvl2pPr>
              <a:lnSpc>
                <a:spcPts val="1800"/>
              </a:lnSpc>
              <a:spcAft>
                <a:spcPts val="600"/>
              </a:spcAft>
              <a:defRPr sz="1500">
                <a:solidFill>
                  <a:schemeClr val="tx2">
                    <a:lumMod val="60000"/>
                    <a:lumOff val="40000"/>
                  </a:schemeClr>
                </a:solidFill>
              </a:defRPr>
            </a:lvl2pPr>
            <a:lvl3pPr>
              <a:lnSpc>
                <a:spcPts val="1800"/>
              </a:lnSpc>
              <a:defRPr sz="1500"/>
            </a:lvl3pPr>
            <a:lvl4pPr>
              <a:lnSpc>
                <a:spcPts val="1800"/>
              </a:lnSpc>
              <a:spcAft>
                <a:spcPts val="300"/>
              </a:spcAft>
              <a:defRPr sz="1500">
                <a:solidFill>
                  <a:schemeClr val="tx1"/>
                </a:solidFill>
              </a:defRPr>
            </a:lvl4pPr>
            <a:lvl5pPr marL="914323" indent="-220645">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4"/>
          </p:nvPr>
        </p:nvSpPr>
        <p:spPr>
          <a:xfrm>
            <a:off x="7191434" y="1763184"/>
            <a:ext cx="5966691" cy="5257800"/>
          </a:xfrm>
        </p:spPr>
        <p:txBody>
          <a:bodyPr/>
          <a:lstStyle>
            <a:lvl1pPr>
              <a:lnSpc>
                <a:spcPts val="1800"/>
              </a:lnSpc>
              <a:spcAft>
                <a:spcPts val="600"/>
              </a:spcAft>
              <a:defRPr sz="1500"/>
            </a:lvl1pPr>
            <a:lvl2pPr>
              <a:lnSpc>
                <a:spcPts val="1800"/>
              </a:lnSpc>
              <a:spcAft>
                <a:spcPts val="600"/>
              </a:spcAft>
              <a:defRPr sz="1500">
                <a:solidFill>
                  <a:schemeClr val="tx2">
                    <a:lumMod val="60000"/>
                    <a:lumOff val="40000"/>
                  </a:schemeClr>
                </a:solidFill>
              </a:defRPr>
            </a:lvl2pPr>
            <a:lvl3pPr>
              <a:lnSpc>
                <a:spcPts val="1800"/>
              </a:lnSpc>
              <a:defRPr sz="1500"/>
            </a:lvl3pPr>
            <a:lvl4pPr>
              <a:lnSpc>
                <a:spcPts val="1800"/>
              </a:lnSpc>
              <a:spcAft>
                <a:spcPts val="300"/>
              </a:spcAft>
              <a:defRPr sz="1500">
                <a:solidFill>
                  <a:schemeClr val="tx1"/>
                </a:solidFill>
              </a:defRPr>
            </a:lvl4pPr>
            <a:lvl5pPr>
              <a:defRPr sz="15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28074" y="233172"/>
            <a:ext cx="1143000" cy="76809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99059904"/>
      </p:ext>
    </p:extLst>
  </p:cSld>
  <p:clrMapOvr>
    <a:masterClrMapping/>
  </p:clrMapOvr>
  <p:extLst mod="1">
    <p:ext uri="{DCECCB84-F9BA-43D5-87BE-67443E8EF086}">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Colum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r>
              <a:rPr lang="en-US"/>
              <a:t>Presentation Title  |  </a:t>
            </a:r>
            <a:fld id="{EC78876D-F60F-416A-9AB8-0484C938732F}" type="slidenum">
              <a:rPr lang="en-US" b="1" smtClean="0">
                <a:solidFill>
                  <a:schemeClr val="tx2"/>
                </a:solidFill>
              </a:rPr>
              <a:pPr/>
              <a:t>‹#›</a:t>
            </a:fld>
            <a:endParaRPr lang="en-US" b="1" dirty="0">
              <a:solidFill>
                <a:schemeClr val="tx2"/>
              </a:solidFill>
            </a:endParaRPr>
          </a:p>
        </p:txBody>
      </p:sp>
      <p:sp>
        <p:nvSpPr>
          <p:cNvPr id="4" name="Footer Placeholder 3"/>
          <p:cNvSpPr>
            <a:spLocks noGrp="1"/>
          </p:cNvSpPr>
          <p:nvPr>
            <p:ph type="ftr" sz="quarter" idx="11"/>
          </p:nvPr>
        </p:nvSpPr>
        <p:spPr/>
        <p:txBody>
          <a:bodyPr/>
          <a:lstStyle/>
          <a:p>
            <a:r>
              <a:rPr lang="en-US" dirty="0"/>
              <a:t>U.S. Naval Research Laboratory</a:t>
            </a:r>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1478"/>
          <a:stretch/>
        </p:blipFill>
        <p:spPr>
          <a:xfrm>
            <a:off x="0" y="0"/>
            <a:ext cx="13817600" cy="1234440"/>
          </a:xfrm>
          <a:prstGeom prst="rect">
            <a:avLst/>
          </a:prstGeom>
        </p:spPr>
      </p:pic>
      <p:sp>
        <p:nvSpPr>
          <p:cNvPr id="6" name="Title 1"/>
          <p:cNvSpPr>
            <a:spLocks noGrp="1"/>
          </p:cNvSpPr>
          <p:nvPr>
            <p:ph type="title"/>
          </p:nvPr>
        </p:nvSpPr>
        <p:spPr>
          <a:xfrm>
            <a:off x="2826327" y="640080"/>
            <a:ext cx="10049164" cy="457200"/>
          </a:xfrm>
        </p:spPr>
        <p:txBody>
          <a:bodyPr>
            <a:normAutofit/>
          </a:bodyPr>
          <a:lstStyle>
            <a:lvl1pPr>
              <a:defRPr sz="3000" b="1">
                <a:solidFill>
                  <a:srgbClr val="FABE07"/>
                </a:solidFill>
              </a:defRPr>
            </a:lvl1pPr>
          </a:lstStyle>
          <a:p>
            <a:r>
              <a:rPr lang="en-US"/>
              <a:t>Click to edit Master title style</a:t>
            </a:r>
            <a:endParaRPr lang="en-US" dirty="0"/>
          </a:p>
        </p:txBody>
      </p:sp>
      <p:sp>
        <p:nvSpPr>
          <p:cNvPr id="9" name="Content Placeholder 2"/>
          <p:cNvSpPr>
            <a:spLocks noGrp="1"/>
          </p:cNvSpPr>
          <p:nvPr>
            <p:ph idx="13"/>
          </p:nvPr>
        </p:nvSpPr>
        <p:spPr>
          <a:xfrm>
            <a:off x="628074" y="1763184"/>
            <a:ext cx="12530051" cy="5257800"/>
          </a:xfrm>
        </p:spPr>
        <p:txBody>
          <a:bodyPr/>
          <a:lstStyle>
            <a:lvl1pPr>
              <a:lnSpc>
                <a:spcPts val="1800"/>
              </a:lnSpc>
              <a:spcAft>
                <a:spcPts val="600"/>
              </a:spcAft>
              <a:defRPr sz="1500"/>
            </a:lvl1pPr>
            <a:lvl2pPr>
              <a:lnSpc>
                <a:spcPts val="1800"/>
              </a:lnSpc>
              <a:spcAft>
                <a:spcPts val="600"/>
              </a:spcAft>
              <a:defRPr sz="1500">
                <a:solidFill>
                  <a:schemeClr val="tx2">
                    <a:lumMod val="60000"/>
                    <a:lumOff val="40000"/>
                  </a:schemeClr>
                </a:solidFill>
              </a:defRPr>
            </a:lvl2pPr>
            <a:lvl3pPr>
              <a:lnSpc>
                <a:spcPts val="1800"/>
              </a:lnSpc>
              <a:defRPr sz="1500"/>
            </a:lvl3pPr>
            <a:lvl4pPr>
              <a:lnSpc>
                <a:spcPts val="1800"/>
              </a:lnSpc>
              <a:spcAft>
                <a:spcPts val="300"/>
              </a:spcAft>
              <a:defRPr sz="1500">
                <a:solidFill>
                  <a:schemeClr val="tx1"/>
                </a:solidFill>
              </a:defRPr>
            </a:lvl4pPr>
            <a:lvl5pPr>
              <a:defRPr u="none"/>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28074" y="233172"/>
            <a:ext cx="1143000" cy="76809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64673834"/>
      </p:ext>
    </p:extLst>
  </p:cSld>
  <p:clrMapOvr>
    <a:masterClrMapping/>
  </p:clrMapOvr>
  <p:extLst mod="1">
    <p:ext uri="{DCECCB84-F9BA-43D5-87BE-67443E8EF086}">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6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Section Start Blue">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28074" y="3249892"/>
            <a:ext cx="12530051" cy="457200"/>
          </a:xfrm>
        </p:spPr>
        <p:txBody>
          <a:bodyPr>
            <a:noAutofit/>
          </a:bodyPr>
          <a:lstStyle>
            <a:lvl1pPr>
              <a:defRPr sz="4600" b="1">
                <a:solidFill>
                  <a:srgbClr val="FABE07"/>
                </a:solidFill>
              </a:defRPr>
            </a:lvl1pPr>
          </a:lstStyle>
          <a:p>
            <a:r>
              <a:rPr lang="en-US"/>
              <a:t>Click to edit Master title style</a:t>
            </a:r>
            <a:endParaRPr lang="en-US" dirty="0"/>
          </a:p>
        </p:txBody>
      </p:sp>
      <p:sp>
        <p:nvSpPr>
          <p:cNvPr id="9" name="Content Placeholder 2"/>
          <p:cNvSpPr>
            <a:spLocks noGrp="1"/>
          </p:cNvSpPr>
          <p:nvPr>
            <p:ph idx="13"/>
          </p:nvPr>
        </p:nvSpPr>
        <p:spPr>
          <a:xfrm>
            <a:off x="628074" y="3882430"/>
            <a:ext cx="12530051" cy="2920324"/>
          </a:xfrm>
        </p:spPr>
        <p:txBody>
          <a:bodyPr/>
          <a:lstStyle>
            <a:lvl1pPr>
              <a:lnSpc>
                <a:spcPts val="2000"/>
              </a:lnSpc>
              <a:spcAft>
                <a:spcPts val="600"/>
              </a:spcAft>
              <a:defRPr sz="1800" b="1">
                <a:solidFill>
                  <a:schemeClr val="bg1"/>
                </a:solidFill>
              </a:defRPr>
            </a:lvl1pPr>
            <a:lvl2pPr>
              <a:lnSpc>
                <a:spcPts val="1800"/>
              </a:lnSpc>
              <a:spcAft>
                <a:spcPts val="600"/>
              </a:spcAft>
              <a:defRPr sz="1500">
                <a:solidFill>
                  <a:schemeClr val="tx2">
                    <a:lumMod val="60000"/>
                    <a:lumOff val="40000"/>
                  </a:schemeClr>
                </a:solidFill>
              </a:defRPr>
            </a:lvl2pPr>
            <a:lvl3pPr>
              <a:lnSpc>
                <a:spcPts val="1800"/>
              </a:lnSpc>
              <a:defRPr sz="1500">
                <a:solidFill>
                  <a:schemeClr val="bg1"/>
                </a:solidFill>
              </a:defRPr>
            </a:lvl3pPr>
            <a:lvl4pPr>
              <a:lnSpc>
                <a:spcPts val="1800"/>
              </a:lnSpc>
              <a:spcAft>
                <a:spcPts val="300"/>
              </a:spcAft>
              <a:defRPr sz="15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65223701"/>
      </p:ext>
    </p:extLst>
  </p:cSld>
  <p:clrMapOvr>
    <a:masterClrMapping/>
  </p:clrMapOvr>
  <p:hf sldNum="0" hdr="0" ftr="0" dt="0"/>
  <p:extLst mod="1">
    <p:ext uri="{DCECCB84-F9BA-43D5-87BE-67443E8EF086}">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230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Section Start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28074" y="3249892"/>
            <a:ext cx="12530051" cy="457200"/>
          </a:xfrm>
        </p:spPr>
        <p:txBody>
          <a:bodyPr>
            <a:noAutofit/>
          </a:bodyPr>
          <a:lstStyle>
            <a:lvl1pPr>
              <a:defRPr sz="4600" b="1">
                <a:solidFill>
                  <a:schemeClr val="tx2"/>
                </a:solidFill>
              </a:defRPr>
            </a:lvl1pPr>
          </a:lstStyle>
          <a:p>
            <a:r>
              <a:rPr lang="en-US"/>
              <a:t>Click to edit Master title style</a:t>
            </a:r>
            <a:endParaRPr lang="en-US" dirty="0"/>
          </a:p>
        </p:txBody>
      </p:sp>
      <p:sp>
        <p:nvSpPr>
          <p:cNvPr id="9" name="Content Placeholder 2"/>
          <p:cNvSpPr>
            <a:spLocks noGrp="1"/>
          </p:cNvSpPr>
          <p:nvPr>
            <p:ph idx="13"/>
          </p:nvPr>
        </p:nvSpPr>
        <p:spPr>
          <a:xfrm>
            <a:off x="628074" y="3882430"/>
            <a:ext cx="12530051" cy="2920324"/>
          </a:xfrm>
        </p:spPr>
        <p:txBody>
          <a:bodyPr/>
          <a:lstStyle>
            <a:lvl1pPr>
              <a:lnSpc>
                <a:spcPts val="2000"/>
              </a:lnSpc>
              <a:spcAft>
                <a:spcPts val="600"/>
              </a:spcAft>
              <a:defRPr sz="1800" b="1">
                <a:solidFill>
                  <a:schemeClr val="tx2">
                    <a:lumMod val="60000"/>
                    <a:lumOff val="40000"/>
                  </a:schemeClr>
                </a:solidFill>
              </a:defRPr>
            </a:lvl1pPr>
            <a:lvl2pPr>
              <a:lnSpc>
                <a:spcPts val="1800"/>
              </a:lnSpc>
              <a:spcAft>
                <a:spcPts val="600"/>
              </a:spcAft>
              <a:defRPr sz="1500">
                <a:solidFill>
                  <a:schemeClr val="tx2">
                    <a:lumMod val="60000"/>
                    <a:lumOff val="40000"/>
                  </a:schemeClr>
                </a:solidFill>
              </a:defRPr>
            </a:lvl2pPr>
            <a:lvl3pPr>
              <a:lnSpc>
                <a:spcPts val="1800"/>
              </a:lnSpc>
              <a:defRPr sz="1500">
                <a:solidFill>
                  <a:schemeClr val="tx2">
                    <a:lumMod val="60000"/>
                    <a:lumOff val="40000"/>
                  </a:schemeClr>
                </a:solidFill>
              </a:defRPr>
            </a:lvl3pPr>
            <a:lvl4pPr>
              <a:lnSpc>
                <a:spcPts val="1800"/>
              </a:lnSpc>
              <a:spcAft>
                <a:spcPts val="300"/>
              </a:spcAft>
              <a:defRPr sz="1500">
                <a:solidFill>
                  <a:schemeClr val="tx2">
                    <a:lumMod val="60000"/>
                    <a:lumOff val="40000"/>
                  </a:schemeClr>
                </a:solidFill>
              </a:defRPr>
            </a:lvl4pPr>
            <a:lvl5pPr>
              <a:defRPr>
                <a:solidFill>
                  <a:schemeClr val="tx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05618138"/>
      </p:ext>
    </p:extLst>
  </p:cSld>
  <p:clrMapOvr>
    <a:masterClrMapping/>
  </p:clrMapOvr>
  <p:hf sldNum="0" hdr="0" ftr="0" dt="0"/>
  <p:extLst mod="1">
    <p:ext uri="{DCECCB84-F9BA-43D5-87BE-67443E8EF086}">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230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over Blue">
    <p:bg>
      <p:bgPr>
        <a:blipFill dpi="0" rotWithShape="1">
          <a:blip r:embed="rId2">
            <a:lum/>
          </a:blip>
          <a:srcRect/>
          <a:stretch>
            <a:fillRect b="-25000"/>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6238568"/>
            <a:ext cx="13817600" cy="1533832"/>
          </a:xfrm>
          <a:prstGeom prst="rect">
            <a:avLst/>
          </a:prstGeom>
          <a:solidFill>
            <a:srgbClr val="0012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628074" y="2743200"/>
            <a:ext cx="12561455" cy="2743200"/>
          </a:xfrm>
        </p:spPr>
        <p:txBody>
          <a:bodyPr anchor="t">
            <a:noAutofit/>
          </a:bodyPr>
          <a:lstStyle>
            <a:lvl1pPr>
              <a:lnSpc>
                <a:spcPts val="5100"/>
              </a:lnSpc>
              <a:defRPr sz="4600" b="1">
                <a:solidFill>
                  <a:schemeClr val="bg1"/>
                </a:solidFill>
              </a:defRPr>
            </a:lvl1pPr>
          </a:lstStyle>
          <a:p>
            <a:r>
              <a:rPr lang="en-US"/>
              <a:t>Click to edit Master title style</a:t>
            </a:r>
            <a:endParaRPr lang="en-US" dirty="0"/>
          </a:p>
        </p:txBody>
      </p:sp>
      <p:sp>
        <p:nvSpPr>
          <p:cNvPr id="9" name="Content Placeholder 2"/>
          <p:cNvSpPr>
            <a:spLocks noGrp="1"/>
          </p:cNvSpPr>
          <p:nvPr>
            <p:ph idx="13"/>
          </p:nvPr>
        </p:nvSpPr>
        <p:spPr>
          <a:xfrm>
            <a:off x="628073" y="6515502"/>
            <a:ext cx="7222836" cy="952107"/>
          </a:xfrm>
        </p:spPr>
        <p:txBody>
          <a:bodyPr anchor="b"/>
          <a:lstStyle>
            <a:lvl1pPr>
              <a:lnSpc>
                <a:spcPts val="1900"/>
              </a:lnSpc>
              <a:spcAft>
                <a:spcPts val="0"/>
              </a:spcAft>
              <a:defRPr sz="1500" b="0">
                <a:solidFill>
                  <a:schemeClr val="bg1"/>
                </a:solidFill>
              </a:defRPr>
            </a:lvl1pPr>
            <a:lvl2pPr>
              <a:lnSpc>
                <a:spcPts val="1900"/>
              </a:lnSpc>
              <a:spcAft>
                <a:spcPts val="0"/>
              </a:spcAft>
              <a:defRPr sz="1500">
                <a:solidFill>
                  <a:schemeClr val="bg2"/>
                </a:solidFill>
              </a:defRPr>
            </a:lvl2pPr>
            <a:lvl3pPr marL="0" indent="0">
              <a:lnSpc>
                <a:spcPts val="1900"/>
              </a:lnSpc>
              <a:spcAft>
                <a:spcPts val="0"/>
              </a:spcAft>
              <a:buFontTx/>
              <a:buNone/>
              <a:defRPr sz="1500" b="1">
                <a:solidFill>
                  <a:schemeClr val="bg1"/>
                </a:solidFill>
              </a:defRPr>
            </a:lvl3pPr>
            <a:lvl4pPr>
              <a:lnSpc>
                <a:spcPts val="2640"/>
              </a:lnSpc>
              <a:spcAft>
                <a:spcPts val="1800"/>
              </a:spcAft>
              <a:defRPr sz="22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4" name="Picture 3"/>
          <p:cNvPicPr>
            <a:picLocks/>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28074" y="457200"/>
            <a:ext cx="1371600" cy="914400"/>
          </a:xfrm>
          <a:prstGeom prst="rect">
            <a:avLst/>
          </a:prstGeom>
        </p:spPr>
      </p:pic>
      <p:sp>
        <p:nvSpPr>
          <p:cNvPr id="5" name="Content Placeholder 2"/>
          <p:cNvSpPr>
            <a:spLocks noGrp="1"/>
          </p:cNvSpPr>
          <p:nvPr>
            <p:ph idx="14"/>
          </p:nvPr>
        </p:nvSpPr>
        <p:spPr>
          <a:xfrm>
            <a:off x="8164945" y="6515502"/>
            <a:ext cx="5024582" cy="952107"/>
          </a:xfrm>
        </p:spPr>
        <p:txBody>
          <a:bodyPr anchor="b"/>
          <a:lstStyle>
            <a:lvl1pPr algn="r">
              <a:lnSpc>
                <a:spcPts val="1900"/>
              </a:lnSpc>
              <a:spcAft>
                <a:spcPts val="0"/>
              </a:spcAft>
              <a:defRPr sz="1500" b="1">
                <a:solidFill>
                  <a:schemeClr val="bg1"/>
                </a:solidFill>
              </a:defRPr>
            </a:lvl1pPr>
            <a:lvl2pPr algn="r">
              <a:lnSpc>
                <a:spcPts val="1900"/>
              </a:lnSpc>
              <a:spcAft>
                <a:spcPts val="0"/>
              </a:spcAft>
              <a:defRPr sz="1500">
                <a:solidFill>
                  <a:schemeClr val="bg2"/>
                </a:solidFill>
              </a:defRPr>
            </a:lvl2pPr>
            <a:lvl3pPr marL="0" indent="0" algn="r">
              <a:lnSpc>
                <a:spcPts val="1900"/>
              </a:lnSpc>
              <a:spcAft>
                <a:spcPts val="0"/>
              </a:spcAft>
              <a:buFontTx/>
              <a:buNone/>
              <a:defRPr sz="1500" b="0">
                <a:solidFill>
                  <a:schemeClr val="bg1"/>
                </a:solidFill>
              </a:defRPr>
            </a:lvl3pPr>
            <a:lvl4pPr>
              <a:lnSpc>
                <a:spcPts val="2640"/>
              </a:lnSpc>
              <a:spcAft>
                <a:spcPts val="1800"/>
              </a:spcAft>
              <a:defRPr sz="22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37440305"/>
      </p:ext>
    </p:extLst>
  </p:cSld>
  <p:clrMapOvr>
    <a:masterClrMapping/>
  </p:clrMapOvr>
  <p:hf sldNum="0" hdr="0" ftr="0" dt="0"/>
  <p:extLst mod="1">
    <p:ext uri="{DCECCB84-F9BA-43D5-87BE-67443E8EF086}">
      <p15:sldGuideLst xmlns:p15="http://schemas.microsoft.com/office/powerpoint/2012/main" xmlns:p="http://schemas.openxmlformats.org/presentationml/2006/main" xmlns:r="http://schemas.openxmlformats.org/officeDocument/2006/relationships" xmlns:a="http://schemas.openxmlformats.org/drawingml/2006/main" xmlns=""/>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over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28073" y="1791094"/>
            <a:ext cx="7802346" cy="2601798"/>
          </a:xfrm>
        </p:spPr>
        <p:txBody>
          <a:bodyPr anchor="b">
            <a:noAutofit/>
          </a:bodyPr>
          <a:lstStyle>
            <a:lvl1pPr>
              <a:lnSpc>
                <a:spcPts val="3899"/>
              </a:lnSpc>
              <a:defRPr sz="3400" b="1">
                <a:solidFill>
                  <a:schemeClr val="tx2"/>
                </a:solidFill>
              </a:defRPr>
            </a:lvl1pPr>
          </a:lstStyle>
          <a:p>
            <a:r>
              <a:rPr lang="en-US"/>
              <a:t>Click to edit Master title style</a:t>
            </a:r>
            <a:endParaRPr lang="en-US" dirty="0"/>
          </a:p>
        </p:txBody>
      </p:sp>
      <p:sp>
        <p:nvSpPr>
          <p:cNvPr id="9" name="Content Placeholder 2"/>
          <p:cNvSpPr>
            <a:spLocks noGrp="1"/>
          </p:cNvSpPr>
          <p:nvPr>
            <p:ph idx="13"/>
          </p:nvPr>
        </p:nvSpPr>
        <p:spPr>
          <a:xfrm>
            <a:off x="628073" y="4722841"/>
            <a:ext cx="7222836" cy="952107"/>
          </a:xfrm>
        </p:spPr>
        <p:txBody>
          <a:bodyPr anchor="t"/>
          <a:lstStyle>
            <a:lvl1pPr>
              <a:lnSpc>
                <a:spcPts val="1900"/>
              </a:lnSpc>
              <a:spcAft>
                <a:spcPts val="0"/>
              </a:spcAft>
              <a:defRPr sz="1500" b="1">
                <a:solidFill>
                  <a:schemeClr val="tx2"/>
                </a:solidFill>
              </a:defRPr>
            </a:lvl1pPr>
            <a:lvl2pPr>
              <a:lnSpc>
                <a:spcPts val="1900"/>
              </a:lnSpc>
              <a:spcAft>
                <a:spcPts val="0"/>
              </a:spcAft>
              <a:defRPr sz="1500">
                <a:solidFill>
                  <a:schemeClr val="tx2"/>
                </a:solidFill>
              </a:defRPr>
            </a:lvl2pPr>
            <a:lvl3pPr marL="0" indent="0">
              <a:lnSpc>
                <a:spcPts val="1900"/>
              </a:lnSpc>
              <a:spcAft>
                <a:spcPts val="0"/>
              </a:spcAft>
              <a:buFontTx/>
              <a:buNone/>
              <a:defRPr sz="1500" b="0">
                <a:solidFill>
                  <a:schemeClr val="tx2"/>
                </a:solidFill>
              </a:defRPr>
            </a:lvl3pPr>
            <a:lvl4pPr>
              <a:lnSpc>
                <a:spcPts val="2640"/>
              </a:lnSpc>
              <a:spcAft>
                <a:spcPts val="1800"/>
              </a:spcAft>
              <a:defRPr sz="22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4" name="Picture 3"/>
          <p:cNvPicPr>
            <a:picLocks/>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28079" y="457200"/>
            <a:ext cx="1371600" cy="914400"/>
          </a:xfrm>
          <a:prstGeom prst="rect">
            <a:avLst/>
          </a:prstGeom>
        </p:spPr>
      </p:pic>
      <p:sp>
        <p:nvSpPr>
          <p:cNvPr id="3" name="Picture Placeholder 2"/>
          <p:cNvSpPr>
            <a:spLocks noGrp="1"/>
          </p:cNvSpPr>
          <p:nvPr>
            <p:ph type="pic" sz="quarter" idx="15"/>
          </p:nvPr>
        </p:nvSpPr>
        <p:spPr>
          <a:xfrm>
            <a:off x="6267782" y="-9426"/>
            <a:ext cx="7549823" cy="7781826"/>
          </a:xfrm>
          <a:custGeom>
            <a:avLst/>
            <a:gdLst>
              <a:gd name="connsiteX0" fmla="*/ 0 w 3657600"/>
              <a:gd name="connsiteY0" fmla="*/ 0 h 7772400"/>
              <a:gd name="connsiteX1" fmla="*/ 3657600 w 3657600"/>
              <a:gd name="connsiteY1" fmla="*/ 0 h 7772400"/>
              <a:gd name="connsiteX2" fmla="*/ 3657600 w 3657600"/>
              <a:gd name="connsiteY2" fmla="*/ 7772400 h 7772400"/>
              <a:gd name="connsiteX3" fmla="*/ 0 w 3657600"/>
              <a:gd name="connsiteY3" fmla="*/ 7772400 h 7772400"/>
              <a:gd name="connsiteX4" fmla="*/ 0 w 3657600"/>
              <a:gd name="connsiteY4" fmla="*/ 0 h 7772400"/>
              <a:gd name="connsiteX0" fmla="*/ 0 w 5495827"/>
              <a:gd name="connsiteY0" fmla="*/ 0 h 7781826"/>
              <a:gd name="connsiteX1" fmla="*/ 5495827 w 5495827"/>
              <a:gd name="connsiteY1" fmla="*/ 9426 h 7781826"/>
              <a:gd name="connsiteX2" fmla="*/ 5495827 w 5495827"/>
              <a:gd name="connsiteY2" fmla="*/ 7781826 h 7781826"/>
              <a:gd name="connsiteX3" fmla="*/ 1838227 w 5495827"/>
              <a:gd name="connsiteY3" fmla="*/ 7781826 h 7781826"/>
              <a:gd name="connsiteX4" fmla="*/ 0 w 5495827"/>
              <a:gd name="connsiteY4" fmla="*/ 0 h 7781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827" h="7781826">
                <a:moveTo>
                  <a:pt x="0" y="0"/>
                </a:moveTo>
                <a:lnTo>
                  <a:pt x="5495827" y="9426"/>
                </a:lnTo>
                <a:lnTo>
                  <a:pt x="5495827" y="7781826"/>
                </a:lnTo>
                <a:lnTo>
                  <a:pt x="1838227" y="7781826"/>
                </a:lnTo>
                <a:lnTo>
                  <a:pt x="0" y="0"/>
                </a:lnTo>
                <a:close/>
              </a:path>
            </a:pathLst>
          </a:custGeom>
        </p:spPr>
        <p:txBody>
          <a:bodyPr/>
          <a:lstStyle/>
          <a:p>
            <a:r>
              <a:rPr lang="en-US"/>
              <a:t>Drag picture to placeholder or click icon to add</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20849269"/>
      </p:ext>
    </p:extLst>
  </p:cSld>
  <p:clrMapOvr>
    <a:masterClrMapping/>
  </p:clrMapOvr>
  <p:hf sldNum="0" hdr="0" ftr="0" dt="0"/>
  <p:extLst mod="1">
    <p:ext uri="{DCECCB84-F9BA-43D5-87BE-67443E8EF086}">
      <p15:sldGuideLst xmlns:p15="http://schemas.microsoft.com/office/powerpoint/2012/main" xmlns:p="http://schemas.openxmlformats.org/presentationml/2006/main" xmlns:r="http://schemas.openxmlformats.org/officeDocument/2006/relationships" xmlns:a="http://schemas.openxmlformats.org/drawingml/2006/main" xmlns="">
        <p15:guide id="1" pos="395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5/25/18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6148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0" i="1">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5/25/18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916405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9960" y="413818"/>
            <a:ext cx="11917680" cy="1502305"/>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074" y="2057400"/>
            <a:ext cx="12561455" cy="5029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049164" y="7203864"/>
            <a:ext cx="3108960" cy="413808"/>
          </a:xfrm>
          <a:prstGeom prst="rect">
            <a:avLst/>
          </a:prstGeom>
        </p:spPr>
        <p:txBody>
          <a:bodyPr vert="horz" lIns="0" tIns="0" rIns="0" bIns="0" rtlCol="0" anchor="ctr"/>
          <a:lstStyle>
            <a:lvl1pPr algn="r">
              <a:defRPr sz="900">
                <a:solidFill>
                  <a:schemeClr val="tx1">
                    <a:tint val="75000"/>
                  </a:schemeClr>
                </a:solidFill>
              </a:defRPr>
            </a:lvl1pPr>
          </a:lstStyle>
          <a:p>
            <a:r>
              <a:rPr lang="en-US" dirty="0"/>
              <a:t>Presentation Title  |  </a:t>
            </a:r>
            <a:fld id="{EC78876D-F60F-416A-9AB8-0484C938732F}" type="slidenum">
              <a:rPr lang="en-US" b="1" smtClean="0">
                <a:solidFill>
                  <a:schemeClr val="tx2"/>
                </a:solidFill>
              </a:rPr>
              <a:pPr/>
              <a:t>‹#›</a:t>
            </a:fld>
            <a:endParaRPr lang="en-US" b="1" dirty="0">
              <a:solidFill>
                <a:schemeClr val="tx2"/>
              </a:solidFill>
            </a:endParaRPr>
          </a:p>
        </p:txBody>
      </p:sp>
      <p:sp>
        <p:nvSpPr>
          <p:cNvPr id="8" name="Footer Placeholder 2"/>
          <p:cNvSpPr>
            <a:spLocks noGrp="1"/>
          </p:cNvSpPr>
          <p:nvPr>
            <p:ph type="ftr" sz="quarter" idx="3"/>
          </p:nvPr>
        </p:nvSpPr>
        <p:spPr>
          <a:xfrm>
            <a:off x="628073" y="7203864"/>
            <a:ext cx="4663440" cy="413808"/>
          </a:xfrm>
          <a:prstGeom prst="rect">
            <a:avLst/>
          </a:prstGeom>
        </p:spPr>
        <p:txBody>
          <a:bodyPr anchor="ctr"/>
          <a:lstStyle>
            <a:lvl1pPr>
              <a:defRPr sz="900">
                <a:solidFill>
                  <a:schemeClr val="bg1">
                    <a:lumMod val="50000"/>
                  </a:schemeClr>
                </a:solidFill>
              </a:defRPr>
            </a:lvl1pPr>
          </a:lstStyle>
          <a:p>
            <a:r>
              <a:rPr lang="en-US" dirty="0"/>
              <a:t>U.S. Naval Research Laboratory</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4699878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6" r:id="rId4"/>
    <p:sldLayoutId id="2147483665" r:id="rId5"/>
    <p:sldLayoutId id="2147483667" r:id="rId6"/>
    <p:sldLayoutId id="2147483668" r:id="rId7"/>
    <p:sldLayoutId id="2147483669" r:id="rId8"/>
  </p:sldLayoutIdLst>
  <p:hf hdr="0" dt="0"/>
  <p:txStyles>
    <p:titleStyle>
      <a:lvl1pPr algn="l" defTabSz="1036204" rtl="0" eaLnBrk="1" latinLnBrk="0" hangingPunct="1">
        <a:lnSpc>
          <a:spcPct val="90000"/>
        </a:lnSpc>
        <a:spcBef>
          <a:spcPct val="0"/>
        </a:spcBef>
        <a:buNone/>
        <a:defRPr sz="4600" kern="100" baseline="0">
          <a:solidFill>
            <a:schemeClr val="tx2"/>
          </a:solidFill>
          <a:latin typeface="+mj-lt"/>
          <a:ea typeface="+mj-ea"/>
          <a:cs typeface="+mj-cs"/>
        </a:defRPr>
      </a:lvl1pPr>
    </p:titleStyle>
    <p:bodyStyle>
      <a:lvl1pPr marL="0" indent="0" algn="l" defTabSz="1036204" rtl="0" eaLnBrk="1" latinLnBrk="0" hangingPunct="1">
        <a:lnSpc>
          <a:spcPts val="1800"/>
        </a:lnSpc>
        <a:spcBef>
          <a:spcPts val="0"/>
        </a:spcBef>
        <a:spcAft>
          <a:spcPts val="300"/>
        </a:spcAft>
        <a:buFontTx/>
        <a:buNone/>
        <a:defRPr sz="1500" kern="100">
          <a:solidFill>
            <a:schemeClr val="tx2"/>
          </a:solidFill>
          <a:latin typeface="+mn-lt"/>
          <a:ea typeface="+mn-ea"/>
          <a:cs typeface="+mn-cs"/>
        </a:defRPr>
      </a:lvl1pPr>
      <a:lvl2pPr marL="0" indent="0" algn="l" defTabSz="1036204" rtl="0" eaLnBrk="1" latinLnBrk="0" hangingPunct="1">
        <a:lnSpc>
          <a:spcPts val="1800"/>
        </a:lnSpc>
        <a:spcBef>
          <a:spcPts val="0"/>
        </a:spcBef>
        <a:spcAft>
          <a:spcPts val="300"/>
        </a:spcAft>
        <a:buFontTx/>
        <a:buNone/>
        <a:defRPr sz="1500" b="1" kern="100">
          <a:solidFill>
            <a:schemeClr val="tx2"/>
          </a:solidFill>
          <a:latin typeface="+mn-lt"/>
          <a:ea typeface="+mn-ea"/>
          <a:cs typeface="+mn-cs"/>
        </a:defRPr>
      </a:lvl2pPr>
      <a:lvl3pPr marL="461925" indent="-234930" algn="l" defTabSz="1036204"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680" indent="-236518" algn="l" defTabSz="1036204"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323" indent="-220645" algn="l" defTabSz="1036204" rtl="0" eaLnBrk="1" latinLnBrk="0" hangingPunct="1">
        <a:lnSpc>
          <a:spcPts val="1800"/>
        </a:lnSpc>
        <a:spcBef>
          <a:spcPts val="0"/>
        </a:spcBef>
        <a:spcAft>
          <a:spcPts val="300"/>
        </a:spcAft>
        <a:buFont typeface="Arial" panose="020B0604020202020204" pitchFamily="34" charset="0"/>
        <a:buChar char="•"/>
        <a:defRPr sz="1500" b="0" kern="100">
          <a:solidFill>
            <a:schemeClr val="tx1"/>
          </a:solidFill>
          <a:latin typeface="+mn-lt"/>
          <a:ea typeface="+mn-ea"/>
          <a:cs typeface="+mn-cs"/>
        </a:defRPr>
      </a:lvl5pPr>
      <a:lvl6pPr marL="2849557"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659"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5760"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3861"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204" rtl="0" eaLnBrk="1" latinLnBrk="0" hangingPunct="1">
        <a:defRPr sz="2040" kern="1200">
          <a:solidFill>
            <a:schemeClr val="tx1"/>
          </a:solidFill>
          <a:latin typeface="+mn-lt"/>
          <a:ea typeface="+mn-ea"/>
          <a:cs typeface="+mn-cs"/>
        </a:defRPr>
      </a:lvl1pPr>
      <a:lvl2pPr marL="518102" algn="l" defTabSz="1036204" rtl="0" eaLnBrk="1" latinLnBrk="0" hangingPunct="1">
        <a:defRPr sz="2040" kern="1200">
          <a:solidFill>
            <a:schemeClr val="tx1"/>
          </a:solidFill>
          <a:latin typeface="+mn-lt"/>
          <a:ea typeface="+mn-ea"/>
          <a:cs typeface="+mn-cs"/>
        </a:defRPr>
      </a:lvl2pPr>
      <a:lvl3pPr marL="1036204" algn="l" defTabSz="1036204" rtl="0" eaLnBrk="1" latinLnBrk="0" hangingPunct="1">
        <a:defRPr sz="2040" kern="1200">
          <a:solidFill>
            <a:schemeClr val="tx1"/>
          </a:solidFill>
          <a:latin typeface="+mn-lt"/>
          <a:ea typeface="+mn-ea"/>
          <a:cs typeface="+mn-cs"/>
        </a:defRPr>
      </a:lvl3pPr>
      <a:lvl4pPr marL="1554304" algn="l" defTabSz="1036204" rtl="0" eaLnBrk="1" latinLnBrk="0" hangingPunct="1">
        <a:defRPr sz="2040" kern="1200">
          <a:solidFill>
            <a:schemeClr val="tx1"/>
          </a:solidFill>
          <a:latin typeface="+mn-lt"/>
          <a:ea typeface="+mn-ea"/>
          <a:cs typeface="+mn-cs"/>
        </a:defRPr>
      </a:lvl4pPr>
      <a:lvl5pPr marL="2072406" algn="l" defTabSz="1036204" rtl="0" eaLnBrk="1" latinLnBrk="0" hangingPunct="1">
        <a:defRPr sz="2040" kern="1200">
          <a:solidFill>
            <a:schemeClr val="tx1"/>
          </a:solidFill>
          <a:latin typeface="+mn-lt"/>
          <a:ea typeface="+mn-ea"/>
          <a:cs typeface="+mn-cs"/>
        </a:defRPr>
      </a:lvl5pPr>
      <a:lvl6pPr marL="2590507" algn="l" defTabSz="1036204" rtl="0" eaLnBrk="1" latinLnBrk="0" hangingPunct="1">
        <a:defRPr sz="2040" kern="1200">
          <a:solidFill>
            <a:schemeClr val="tx1"/>
          </a:solidFill>
          <a:latin typeface="+mn-lt"/>
          <a:ea typeface="+mn-ea"/>
          <a:cs typeface="+mn-cs"/>
        </a:defRPr>
      </a:lvl6pPr>
      <a:lvl7pPr marL="3108608" algn="l" defTabSz="1036204" rtl="0" eaLnBrk="1" latinLnBrk="0" hangingPunct="1">
        <a:defRPr sz="2040" kern="1200">
          <a:solidFill>
            <a:schemeClr val="tx1"/>
          </a:solidFill>
          <a:latin typeface="+mn-lt"/>
          <a:ea typeface="+mn-ea"/>
          <a:cs typeface="+mn-cs"/>
        </a:defRPr>
      </a:lvl7pPr>
      <a:lvl8pPr marL="3626709" algn="l" defTabSz="1036204" rtl="0" eaLnBrk="1" latinLnBrk="0" hangingPunct="1">
        <a:defRPr sz="2040" kern="1200">
          <a:solidFill>
            <a:schemeClr val="tx1"/>
          </a:solidFill>
          <a:latin typeface="+mn-lt"/>
          <a:ea typeface="+mn-ea"/>
          <a:cs typeface="+mn-cs"/>
        </a:defRPr>
      </a:lvl8pPr>
      <a:lvl9pPr marL="4144811" algn="l" defTabSz="1036204" rtl="0" eaLnBrk="1" latinLnBrk="0" hangingPunct="1">
        <a:defRPr sz="20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tiff"/><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hyperlink" Target="mailto:don.sofge@nrl.navy.mil1" TargetMode="External"/><Relationship Id="rId5"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1"/>
          <p:cNvSpPr>
            <a:spLocks noGrp="1"/>
          </p:cNvSpPr>
          <p:nvPr>
            <p:ph type="title"/>
          </p:nvPr>
        </p:nvSpPr>
        <p:spPr>
          <a:xfrm>
            <a:off x="628072" y="2157799"/>
            <a:ext cx="8216990" cy="2601798"/>
          </a:xfrm>
        </p:spPr>
        <p:txBody>
          <a:bodyPr/>
          <a:lstStyle/>
          <a:p>
            <a:r>
              <a:rPr lang="en-US" sz="4000" dirty="0"/>
              <a:t>Verification of Learning Systems: </a:t>
            </a:r>
            <a:br>
              <a:rPr lang="en-US" sz="4000" dirty="0"/>
            </a:br>
            <a:r>
              <a:rPr lang="en-US" sz="4000" dirty="0"/>
              <a:t>“Trust, but Verify”</a:t>
            </a:r>
          </a:p>
        </p:txBody>
      </p:sp>
      <p:sp>
        <p:nvSpPr>
          <p:cNvPr id="8" name="Content Placeholder 4"/>
          <p:cNvSpPr>
            <a:spLocks noGrp="1"/>
          </p:cNvSpPr>
          <p:nvPr>
            <p:ph idx="13"/>
          </p:nvPr>
        </p:nvSpPr>
        <p:spPr>
          <a:xfrm>
            <a:off x="628073" y="6928043"/>
            <a:ext cx="6560127" cy="699482"/>
          </a:xfrm>
        </p:spPr>
        <p:txBody>
          <a:bodyPr>
            <a:normAutofit fontScale="25000" lnSpcReduction="20000"/>
          </a:bodyPr>
          <a:lstStyle/>
          <a:p>
            <a:pPr lvl="1">
              <a:lnSpc>
                <a:spcPct val="120000"/>
              </a:lnSpc>
            </a:pPr>
            <a:endParaRPr lang="en-US" sz="9600" dirty="0"/>
          </a:p>
          <a:p>
            <a:pPr lvl="1">
              <a:lnSpc>
                <a:spcPct val="120000"/>
              </a:lnSpc>
            </a:pPr>
            <a:endParaRPr lang="en-US" sz="3200" dirty="0"/>
          </a:p>
          <a:p>
            <a:pPr lvl="1">
              <a:lnSpc>
                <a:spcPct val="120000"/>
              </a:lnSpc>
            </a:pPr>
            <a:r>
              <a:rPr lang="en-US" sz="7200" dirty="0"/>
              <a:t>Distributed Autonomous Systems Group</a:t>
            </a:r>
          </a:p>
          <a:p>
            <a:pPr lvl="1">
              <a:lnSpc>
                <a:spcPct val="120000"/>
              </a:lnSpc>
            </a:pPr>
            <a:r>
              <a:rPr lang="en-US" sz="7200" dirty="0"/>
              <a:t>U.S. Naval Research Laboratory</a:t>
            </a:r>
          </a:p>
          <a:p>
            <a:pPr lvl="1">
              <a:lnSpc>
                <a:spcPct val="120000"/>
              </a:lnSpc>
            </a:pPr>
            <a:r>
              <a:rPr lang="en-US" sz="7200" dirty="0" err="1"/>
              <a:t>don.sofge@nrl.navy.mil</a:t>
            </a:r>
            <a:endParaRPr lang="en-US" sz="7200" dirty="0"/>
          </a:p>
        </p:txBody>
      </p:sp>
      <p:sp>
        <p:nvSpPr>
          <p:cNvPr id="13" name="Content Placeholder 4"/>
          <p:cNvSpPr>
            <a:spLocks noGrp="1"/>
          </p:cNvSpPr>
          <p:nvPr>
            <p:ph idx="13"/>
          </p:nvPr>
        </p:nvSpPr>
        <p:spPr>
          <a:xfrm>
            <a:off x="6346967" y="6913865"/>
            <a:ext cx="7308877" cy="699482"/>
          </a:xfrm>
        </p:spPr>
        <p:txBody>
          <a:bodyPr>
            <a:normAutofit fontScale="25000" lnSpcReduction="20000"/>
          </a:bodyPr>
          <a:lstStyle/>
          <a:p>
            <a:pPr lvl="1">
              <a:lnSpc>
                <a:spcPct val="120000"/>
              </a:lnSpc>
            </a:pPr>
            <a:r>
              <a:rPr lang="en-US" sz="9600" dirty="0"/>
              <a:t>ICRA2018 Presentation, Third Workshop on Verification of Autonomous Systems, 25MAY2018 </a:t>
            </a:r>
            <a:br>
              <a:rPr lang="en-US" sz="9600" dirty="0"/>
            </a:br>
            <a:endParaRPr lang="en-US" sz="9600" dirty="0"/>
          </a:p>
        </p:txBody>
      </p:sp>
      <p:sp>
        <p:nvSpPr>
          <p:cNvPr id="14" name="Content Placeholder 4"/>
          <p:cNvSpPr>
            <a:spLocks noGrp="1"/>
          </p:cNvSpPr>
          <p:nvPr>
            <p:ph idx="13"/>
          </p:nvPr>
        </p:nvSpPr>
        <p:spPr>
          <a:xfrm>
            <a:off x="628073" y="5353925"/>
            <a:ext cx="6072794" cy="699482"/>
          </a:xfrm>
        </p:spPr>
        <p:txBody>
          <a:bodyPr>
            <a:normAutofit fontScale="25000" lnSpcReduction="20000"/>
          </a:bodyPr>
          <a:lstStyle/>
          <a:p>
            <a:pPr lvl="1">
              <a:lnSpc>
                <a:spcPct val="120000"/>
              </a:lnSpc>
            </a:pPr>
            <a:endParaRPr lang="en-US" sz="9600" dirty="0"/>
          </a:p>
          <a:p>
            <a:pPr lvl="1">
              <a:lnSpc>
                <a:spcPct val="120000"/>
              </a:lnSpc>
            </a:pPr>
            <a:r>
              <a:rPr lang="en-US" sz="9600" dirty="0"/>
              <a:t>Donald </a:t>
            </a:r>
            <a:r>
              <a:rPr lang="en-US" sz="9600" dirty="0" err="1"/>
              <a:t>Sofge</a:t>
            </a:r>
            <a:r>
              <a:rPr lang="en-US" sz="9600" b="0" dirty="0"/>
              <a:t>, Code 5514</a:t>
            </a:r>
          </a:p>
          <a:p>
            <a:pPr lvl="1">
              <a:lnSpc>
                <a:spcPct val="120000"/>
              </a:lnSpc>
            </a:pPr>
            <a:r>
              <a:rPr lang="en-US" sz="8000" b="0" dirty="0"/>
              <a:t>Email: </a:t>
            </a:r>
            <a:r>
              <a:rPr lang="en-US" sz="8000" b="0" dirty="0" err="1"/>
              <a:t>don.sofge@nrl.navy.mil</a:t>
            </a:r>
            <a:r>
              <a:rPr lang="en-US" sz="8000" b="0" dirty="0"/>
              <a:t> </a:t>
            </a:r>
            <a:endParaRPr lang="en-US" sz="8000" dirty="0"/>
          </a:p>
        </p:txBody>
      </p:sp>
      <p:pic>
        <p:nvPicPr>
          <p:cNvPr id="15" name="Picture 14" descr="LASR logo updated on 12-28-11.pd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216124" y="238937"/>
            <a:ext cx="1136365" cy="1136365"/>
          </a:xfrm>
          <a:prstGeom prst="rect">
            <a:avLst/>
          </a:prstGeom>
        </p:spPr>
      </p:pic>
      <p:pic>
        <p:nvPicPr>
          <p:cNvPr id="3" name="Pictur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5258D9B-5A3C-0942-B704-F46AE9549B59}"/>
              </a:ext>
            </a:extLst>
          </p:cNvPr>
          <p:cNvPicPr>
            <a:picLocks noChangeAspect="1"/>
          </p:cNvPicPr>
          <p:nvPr/>
        </p:nvPicPr>
        <p:blipFill>
          <a:blip r:embed="rId4"/>
          <a:stretch>
            <a:fillRect/>
          </a:stretch>
        </p:blipFill>
        <p:spPr>
          <a:xfrm>
            <a:off x="9280668" y="1828800"/>
            <a:ext cx="4224607" cy="422460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008044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p:nvPr/>
        </p:nvSpPr>
        <p:spPr>
          <a:xfrm>
            <a:off x="3100564" y="1075034"/>
            <a:ext cx="7822565" cy="446276"/>
          </a:xfrm>
          <a:prstGeom prst="rect">
            <a:avLst/>
          </a:prstGeom>
          <a:solidFill>
            <a:srgbClr val="6095C9"/>
          </a:solidFill>
        </p:spPr>
        <p:txBody>
          <a:bodyPr vert="horz" wrap="square" lIns="0" tIns="137160" rIns="0" bIns="0" rtlCol="0">
            <a:spAutoFit/>
          </a:bodyPr>
          <a:lstStyle/>
          <a:p>
            <a:pPr marL="2437130">
              <a:spcBef>
                <a:spcPts val="1080"/>
              </a:spcBef>
            </a:pPr>
            <a:r>
              <a:rPr sz="2000" spc="-80" dirty="0">
                <a:solidFill>
                  <a:srgbClr val="FFFFFF"/>
                </a:solidFill>
                <a:latin typeface="Calibri"/>
                <a:cs typeface="Calibri"/>
              </a:rPr>
              <a:t>Trust</a:t>
            </a:r>
            <a:r>
              <a:rPr lang="en-US" sz="2000" spc="-80" dirty="0">
                <a:solidFill>
                  <a:srgbClr val="FFFFFF"/>
                </a:solidFill>
                <a:latin typeface="Calibri"/>
                <a:cs typeface="Calibri"/>
              </a:rPr>
              <a:t> </a:t>
            </a:r>
            <a:r>
              <a:rPr sz="2000" spc="-80" dirty="0">
                <a:solidFill>
                  <a:srgbClr val="FFFFFF"/>
                </a:solidFill>
                <a:latin typeface="Calibri"/>
                <a:cs typeface="Calibri"/>
              </a:rPr>
              <a:t>Agencies</a:t>
            </a:r>
            <a:r>
              <a:rPr lang="en-US" sz="2000" spc="-80" dirty="0">
                <a:solidFill>
                  <a:srgbClr val="FFFFFF"/>
                </a:solidFill>
                <a:latin typeface="Calibri"/>
                <a:cs typeface="Calibri"/>
              </a:rPr>
              <a:t> </a:t>
            </a:r>
            <a:r>
              <a:rPr sz="2000" spc="-80" dirty="0">
                <a:solidFill>
                  <a:srgbClr val="FFFFFF"/>
                </a:solidFill>
                <a:latin typeface="Calibri"/>
                <a:cs typeface="Calibri"/>
              </a:rPr>
              <a:t>(for</a:t>
            </a:r>
            <a:r>
              <a:rPr lang="en-US" sz="2000" spc="-80" dirty="0">
                <a:solidFill>
                  <a:srgbClr val="FFFFFF"/>
                </a:solidFill>
                <a:latin typeface="Calibri"/>
                <a:cs typeface="Calibri"/>
              </a:rPr>
              <a:t> </a:t>
            </a:r>
            <a:r>
              <a:rPr sz="2000" spc="-80" dirty="0">
                <a:solidFill>
                  <a:srgbClr val="FFFFFF"/>
                </a:solidFill>
                <a:latin typeface="Calibri"/>
                <a:cs typeface="Calibri"/>
              </a:rPr>
              <a:t>example)</a:t>
            </a:r>
            <a:r>
              <a:rPr lang="en-US" sz="2000" spc="-80" dirty="0">
                <a:solidFill>
                  <a:srgbClr val="FFFFFF"/>
                </a:solidFill>
                <a:latin typeface="Calibri"/>
                <a:cs typeface="Calibri"/>
              </a:rPr>
              <a:t> </a:t>
            </a:r>
            <a:endParaRPr sz="2000" dirty="0">
              <a:latin typeface="Calibri"/>
              <a:cs typeface="Calibri"/>
            </a:endParaRPr>
          </a:p>
        </p:txBody>
      </p:sp>
      <p:sp>
        <p:nvSpPr>
          <p:cNvPr id="4" name="object 4"/>
          <p:cNvSpPr txBox="1"/>
          <p:nvPr/>
        </p:nvSpPr>
        <p:spPr>
          <a:xfrm>
            <a:off x="3179304" y="3360421"/>
            <a:ext cx="77470" cy="1128395"/>
          </a:xfrm>
          <a:prstGeom prst="rect">
            <a:avLst/>
          </a:prstGeom>
        </p:spPr>
        <p:txBody>
          <a:bodyPr vert="horz" wrap="square" lIns="0" tIns="0" rIns="0" bIns="0" rtlCol="0">
            <a:spAutoFit/>
          </a:bodyPr>
          <a:lstStyle/>
          <a:p>
            <a:pPr marL="12700"/>
            <a:r>
              <a:rPr lang="en-US" spc="-509" dirty="0">
                <a:latin typeface="Calibri"/>
                <a:cs typeface="Calibri"/>
              </a:rPr>
              <a:t> </a:t>
            </a:r>
            <a:endParaRPr dirty="0">
              <a:latin typeface="Calibri"/>
              <a:cs typeface="Calibri"/>
            </a:endParaRPr>
          </a:p>
          <a:p>
            <a:pPr marL="12700">
              <a:lnSpc>
                <a:spcPts val="2130"/>
              </a:lnSpc>
              <a:spcBef>
                <a:spcPts val="40"/>
              </a:spcBef>
            </a:pPr>
            <a:r>
              <a:rPr lang="en-US" spc="-509" dirty="0">
                <a:latin typeface="Calibri"/>
                <a:cs typeface="Calibri"/>
              </a:rPr>
              <a:t> </a:t>
            </a:r>
            <a:endParaRPr dirty="0">
              <a:latin typeface="Calibri"/>
              <a:cs typeface="Calibri"/>
            </a:endParaRPr>
          </a:p>
          <a:p>
            <a:pPr marL="12700">
              <a:lnSpc>
                <a:spcPts val="2130"/>
              </a:lnSpc>
            </a:pPr>
            <a:r>
              <a:rPr lang="en-US" spc="-509" dirty="0">
                <a:latin typeface="Calibri"/>
                <a:cs typeface="Calibri"/>
              </a:rPr>
              <a:t> </a:t>
            </a:r>
            <a:endParaRPr dirty="0">
              <a:latin typeface="Calibri"/>
              <a:cs typeface="Calibri"/>
            </a:endParaRPr>
          </a:p>
          <a:p>
            <a:pPr marL="12700">
              <a:spcBef>
                <a:spcPts val="40"/>
              </a:spcBef>
            </a:pPr>
            <a:r>
              <a:rPr lang="en-US" spc="-509" dirty="0">
                <a:latin typeface="Calibri"/>
                <a:cs typeface="Calibri"/>
              </a:rPr>
              <a:t> </a:t>
            </a:r>
            <a:endParaRPr dirty="0">
              <a:latin typeface="Calibri"/>
              <a:cs typeface="Calibri"/>
            </a:endParaRPr>
          </a:p>
        </p:txBody>
      </p:sp>
      <p:sp>
        <p:nvSpPr>
          <p:cNvPr id="5" name="object 5"/>
          <p:cNvSpPr txBox="1"/>
          <p:nvPr/>
        </p:nvSpPr>
        <p:spPr>
          <a:xfrm>
            <a:off x="3584824" y="4465321"/>
            <a:ext cx="128905" cy="276999"/>
          </a:xfrm>
          <a:prstGeom prst="rect">
            <a:avLst/>
          </a:prstGeom>
        </p:spPr>
        <p:txBody>
          <a:bodyPr vert="horz" wrap="square" lIns="0" tIns="0" rIns="0" bIns="0" rtlCol="0">
            <a:spAutoFit/>
          </a:bodyPr>
          <a:lstStyle/>
          <a:p>
            <a:pPr marL="12700"/>
            <a:r>
              <a:rPr lang="en-US" spc="-509" dirty="0">
                <a:latin typeface="Calibri"/>
                <a:cs typeface="Calibri"/>
              </a:rPr>
              <a:t>  </a:t>
            </a:r>
            <a:endParaRPr dirty="0">
              <a:latin typeface="Calibri"/>
              <a:cs typeface="Calibri"/>
            </a:endParaRPr>
          </a:p>
        </p:txBody>
      </p:sp>
      <p:pic>
        <p:nvPicPr>
          <p:cNvPr id="28" name="Picture 2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12E1E21-4405-6442-9D88-955AF13000F5}"/>
              </a:ext>
            </a:extLst>
          </p:cNvPr>
          <p:cNvPicPr>
            <a:picLocks noChangeAspect="1"/>
          </p:cNvPicPr>
          <p:nvPr/>
        </p:nvPicPr>
        <p:blipFill>
          <a:blip r:embed="rId2"/>
          <a:stretch>
            <a:fillRect/>
          </a:stretch>
        </p:blipFill>
        <p:spPr>
          <a:xfrm>
            <a:off x="3403600" y="1676401"/>
            <a:ext cx="6858000" cy="3721007"/>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p:nvPr/>
        </p:nvSpPr>
        <p:spPr>
          <a:xfrm>
            <a:off x="3100564" y="1075034"/>
            <a:ext cx="7822565" cy="446276"/>
          </a:xfrm>
          <a:prstGeom prst="rect">
            <a:avLst/>
          </a:prstGeom>
          <a:solidFill>
            <a:srgbClr val="6095C9"/>
          </a:solidFill>
        </p:spPr>
        <p:txBody>
          <a:bodyPr vert="horz" wrap="square" lIns="0" tIns="137160" rIns="0" bIns="0" rtlCol="0">
            <a:spAutoFit/>
          </a:bodyPr>
          <a:lstStyle/>
          <a:p>
            <a:pPr marL="62230" algn="ctr">
              <a:spcBef>
                <a:spcPts val="1080"/>
              </a:spcBef>
            </a:pPr>
            <a:r>
              <a:rPr sz="2000" spc="-60" dirty="0">
                <a:solidFill>
                  <a:srgbClr val="FFFFFF"/>
                </a:solidFill>
                <a:latin typeface="Calibri"/>
                <a:cs typeface="Calibri"/>
              </a:rPr>
              <a:t>Establishing</a:t>
            </a:r>
            <a:r>
              <a:rPr lang="en-US" sz="2000" spc="-60" dirty="0">
                <a:solidFill>
                  <a:srgbClr val="FFFFFF"/>
                </a:solidFill>
                <a:latin typeface="Calibri"/>
                <a:cs typeface="Calibri"/>
              </a:rPr>
              <a:t> </a:t>
            </a:r>
            <a:r>
              <a:rPr sz="2000" spc="-60" dirty="0">
                <a:solidFill>
                  <a:srgbClr val="FFFFFF"/>
                </a:solidFill>
                <a:latin typeface="Calibri"/>
                <a:cs typeface="Calibri"/>
              </a:rPr>
              <a:t>Trust</a:t>
            </a:r>
            <a:r>
              <a:rPr lang="en-US" sz="2000" spc="-60" dirty="0">
                <a:solidFill>
                  <a:srgbClr val="FFFFFF"/>
                </a:solidFill>
                <a:latin typeface="Calibri"/>
                <a:cs typeface="Calibri"/>
              </a:rPr>
              <a:t> </a:t>
            </a:r>
            <a:endParaRPr sz="2000" dirty="0">
              <a:latin typeface="Calibri"/>
              <a:cs typeface="Calibri"/>
            </a:endParaRPr>
          </a:p>
        </p:txBody>
      </p:sp>
      <p:pic>
        <p:nvPicPr>
          <p:cNvPr id="4" name="Pictur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3F86D2F-E26A-6D44-838B-85D9B8DC8B4D}"/>
              </a:ext>
            </a:extLst>
          </p:cNvPr>
          <p:cNvPicPr>
            <a:picLocks noChangeAspect="1"/>
          </p:cNvPicPr>
          <p:nvPr/>
        </p:nvPicPr>
        <p:blipFill>
          <a:blip r:embed="rId2"/>
          <a:stretch>
            <a:fillRect/>
          </a:stretch>
        </p:blipFill>
        <p:spPr>
          <a:xfrm>
            <a:off x="3074528" y="1676401"/>
            <a:ext cx="7848600" cy="418147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6081625" y="457200"/>
            <a:ext cx="3264032" cy="388184"/>
          </a:xfrm>
        </p:spPr>
        <p:txBody>
          <a:bodyPr>
            <a:noAutofit/>
          </a:bodyPr>
          <a:lstStyle/>
          <a:p>
            <a:r>
              <a:rPr lang="en-US" sz="3173" dirty="0"/>
              <a:t>Trust</a:t>
            </a:r>
          </a:p>
        </p:txBody>
      </p:sp>
      <p:sp>
        <p:nvSpPr>
          <p:cNvPr id="7" name="Content Placeholder 4"/>
          <p:cNvSpPr>
            <a:spLocks noGrp="1"/>
          </p:cNvSpPr>
          <p:nvPr>
            <p:ph idx="4294967295"/>
          </p:nvPr>
        </p:nvSpPr>
        <p:spPr>
          <a:xfrm>
            <a:off x="1615476" y="2846820"/>
            <a:ext cx="11723363" cy="1915299"/>
          </a:xfrm>
          <a:prstGeom prst="rect">
            <a:avLst/>
          </a:prstGeom>
        </p:spPr>
        <p:txBody>
          <a:bodyPr anchor="t">
            <a:noAutofit/>
          </a:bodyPr>
          <a:lstStyle/>
          <a:p>
            <a:pPr>
              <a:lnSpc>
                <a:spcPct val="100000"/>
              </a:lnSpc>
            </a:pPr>
            <a:r>
              <a:rPr lang="en-US" sz="2400" dirty="0"/>
              <a:t>2014:	Co-organized AAAI Spring Symposium on “The Intersection of Robust </a:t>
            </a:r>
            <a:br>
              <a:rPr lang="en-US" sz="2400" dirty="0"/>
            </a:br>
            <a:r>
              <a:rPr lang="en-US" sz="2400" dirty="0"/>
              <a:t>	Intelligence and Trust in Autonomous Systems”</a:t>
            </a:r>
          </a:p>
          <a:p>
            <a:pPr>
              <a:lnSpc>
                <a:spcPct val="100000"/>
              </a:lnSpc>
            </a:pPr>
            <a:r>
              <a:rPr lang="en-US" sz="2400" dirty="0"/>
              <a:t/>
            </a:r>
            <a:br>
              <a:rPr lang="en-US" sz="2400" dirty="0"/>
            </a:br>
            <a:r>
              <a:rPr lang="en-US" sz="2400" dirty="0"/>
              <a:t>2015:	Served as Advisor to 2015 OSD DSB Summer Study on Autonomy</a:t>
            </a:r>
          </a:p>
          <a:p>
            <a:pPr>
              <a:lnSpc>
                <a:spcPct val="100000"/>
              </a:lnSpc>
            </a:pPr>
            <a:r>
              <a:rPr lang="en-US" sz="2400" dirty="0"/>
              <a:t/>
            </a:r>
            <a:br>
              <a:rPr lang="en-US" sz="2400" dirty="0"/>
            </a:br>
            <a:r>
              <a:rPr lang="en-US" sz="2400" dirty="0"/>
              <a:t>2016:	Springer publishes ‘Robust Intelligence and Trust in Autonomous Systems”</a:t>
            </a:r>
          </a:p>
        </p:txBody>
      </p:sp>
      <p:sp>
        <p:nvSpPr>
          <p:cNvPr id="5" name="TextBox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32637F9-6EB9-1147-BCFD-EFCF02F3AEFD}"/>
              </a:ext>
            </a:extLst>
          </p:cNvPr>
          <p:cNvSpPr txBox="1"/>
          <p:nvPr/>
        </p:nvSpPr>
        <p:spPr>
          <a:xfrm>
            <a:off x="5464934" y="1763810"/>
            <a:ext cx="1717906" cy="584775"/>
          </a:xfrm>
          <a:prstGeom prst="rect">
            <a:avLst/>
          </a:prstGeom>
          <a:noFill/>
          <a:ln>
            <a:solidFill>
              <a:schemeClr val="accent1"/>
            </a:solidFill>
          </a:ln>
        </p:spPr>
        <p:txBody>
          <a:bodyPr wrap="none" rtlCol="0">
            <a:spAutoFit/>
          </a:bodyPr>
          <a:lstStyle/>
          <a:p>
            <a:r>
              <a:rPr lang="en-US" sz="3200" dirty="0"/>
              <a:t>Timeline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2153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6081625" y="457200"/>
            <a:ext cx="3264032" cy="388184"/>
          </a:xfrm>
        </p:spPr>
        <p:txBody>
          <a:bodyPr>
            <a:noAutofit/>
          </a:bodyPr>
          <a:lstStyle/>
          <a:p>
            <a:r>
              <a:rPr lang="en-US" sz="3173" dirty="0"/>
              <a:t>Trust</a:t>
            </a:r>
          </a:p>
        </p:txBody>
      </p:sp>
      <p:pic>
        <p:nvPicPr>
          <p:cNvPr id="8" name="Picture 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8319B6E-89F1-D141-A226-A8F8252861D2}"/>
              </a:ext>
            </a:extLst>
          </p:cNvPr>
          <p:cNvPicPr>
            <a:picLocks noChangeAspect="1"/>
          </p:cNvPicPr>
          <p:nvPr/>
        </p:nvPicPr>
        <p:blipFill>
          <a:blip r:embed="rId2"/>
          <a:stretch>
            <a:fillRect/>
          </a:stretch>
        </p:blipFill>
        <p:spPr>
          <a:xfrm>
            <a:off x="1725525" y="1280372"/>
            <a:ext cx="4356100" cy="6337300"/>
          </a:xfrm>
          <a:prstGeom prst="rect">
            <a:avLst/>
          </a:prstGeom>
        </p:spPr>
      </p:pic>
      <p:sp>
        <p:nvSpPr>
          <p:cNvPr id="9"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0A9CD19-8CB6-9B44-8651-1773DEC83FF2}"/>
              </a:ext>
            </a:extLst>
          </p:cNvPr>
          <p:cNvSpPr/>
          <p:nvPr/>
        </p:nvSpPr>
        <p:spPr>
          <a:xfrm>
            <a:off x="6426200" y="2140694"/>
            <a:ext cx="6908800" cy="4524315"/>
          </a:xfrm>
          <a:prstGeom prst="rect">
            <a:avLst/>
          </a:prstGeom>
        </p:spPr>
        <p:txBody>
          <a:bodyPr>
            <a:spAutoFit/>
          </a:bodyPr>
          <a:lstStyle/>
          <a:p>
            <a:r>
              <a:rPr lang="en-US" dirty="0" err="1"/>
              <a:t>Mittu</a:t>
            </a:r>
            <a:r>
              <a:rPr lang="en-US" dirty="0"/>
              <a:t>, </a:t>
            </a:r>
            <a:r>
              <a:rPr lang="en-US" dirty="0" err="1"/>
              <a:t>Ranjeev</a:t>
            </a:r>
            <a:r>
              <a:rPr lang="en-US" dirty="0"/>
              <a:t>, Donald </a:t>
            </a:r>
            <a:r>
              <a:rPr lang="en-US" dirty="0" err="1"/>
              <a:t>Sofge</a:t>
            </a:r>
            <a:r>
              <a:rPr lang="en-US" dirty="0"/>
              <a:t>, Alan Wagner, and William Frere Lawless, eds. </a:t>
            </a:r>
            <a:r>
              <a:rPr lang="en-US" i="1" dirty="0"/>
              <a:t>Robust Intelligence and Trust in Autonomous Systems</a:t>
            </a:r>
            <a:r>
              <a:rPr lang="en-US" dirty="0"/>
              <a:t>. Springer US, 2016.</a:t>
            </a:r>
          </a:p>
          <a:p>
            <a:endParaRPr lang="en-US" dirty="0"/>
          </a:p>
          <a:p>
            <a:r>
              <a:rPr lang="en-US" dirty="0"/>
              <a:t>Description:</a:t>
            </a:r>
          </a:p>
          <a:p>
            <a:r>
              <a:rPr lang="en-US" i="1" dirty="0"/>
              <a:t>This volume explores the intersection of robust intelligence (RI) and trust in autonomous systems across multiple contexts among autonomous hybrid systems, where hybrids are arbitrary combinations of humans, machines and robots. To better understand the relationships between artificial intelligence (AI) and RI in a way that promotes trust between autonomous systems and human users, this book explores the underlying theory, mathematics, computational models, and field applications.  It uniquely unifies the fields of RI and trust and frames it in a broader context, namely the effective integration of human-autonomous systems.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527976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6081625" y="457200"/>
            <a:ext cx="3264032" cy="388184"/>
          </a:xfrm>
        </p:spPr>
        <p:txBody>
          <a:bodyPr>
            <a:noAutofit/>
          </a:bodyPr>
          <a:lstStyle/>
          <a:p>
            <a:r>
              <a:rPr lang="en-US" sz="3173" dirty="0"/>
              <a:t>Trust</a:t>
            </a:r>
          </a:p>
        </p:txBody>
      </p:sp>
      <p:sp>
        <p:nvSpPr>
          <p:cNvPr id="9"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0A9CD19-8CB6-9B44-8651-1773DEC83FF2}"/>
              </a:ext>
            </a:extLst>
          </p:cNvPr>
          <p:cNvSpPr/>
          <p:nvPr/>
        </p:nvSpPr>
        <p:spPr>
          <a:xfrm>
            <a:off x="6426200" y="2140694"/>
            <a:ext cx="7008446" cy="5078313"/>
          </a:xfrm>
          <a:prstGeom prst="rect">
            <a:avLst/>
          </a:prstGeom>
        </p:spPr>
        <p:txBody>
          <a:bodyPr wrap="square">
            <a:spAutoFit/>
          </a:bodyPr>
          <a:lstStyle/>
          <a:p>
            <a:r>
              <a:rPr lang="en-US" dirty="0"/>
              <a:t>Lawless, W. F., </a:t>
            </a:r>
            <a:r>
              <a:rPr lang="en-US" dirty="0" err="1"/>
              <a:t>Ranjeev</a:t>
            </a:r>
            <a:r>
              <a:rPr lang="en-US" dirty="0"/>
              <a:t> </a:t>
            </a:r>
            <a:r>
              <a:rPr lang="en-US" dirty="0" err="1"/>
              <a:t>Mittu</a:t>
            </a:r>
            <a:r>
              <a:rPr lang="en-US" dirty="0"/>
              <a:t>, Donald </a:t>
            </a:r>
            <a:r>
              <a:rPr lang="en-US" dirty="0" err="1"/>
              <a:t>Sofge</a:t>
            </a:r>
            <a:r>
              <a:rPr lang="en-US" dirty="0"/>
              <a:t>, and Stephen Russell, eds. </a:t>
            </a:r>
            <a:r>
              <a:rPr lang="en-US" i="1" dirty="0"/>
              <a:t>Autonomy and Artificial Intelligence: A Threat or Savior?</a:t>
            </a:r>
            <a:r>
              <a:rPr lang="en-US" dirty="0"/>
              <a:t>. Springer, 2017.</a:t>
            </a:r>
          </a:p>
          <a:p>
            <a:endParaRPr lang="en-US" dirty="0"/>
          </a:p>
          <a:p>
            <a:r>
              <a:rPr lang="en-US" dirty="0"/>
              <a:t>Description:</a:t>
            </a:r>
          </a:p>
          <a:p>
            <a:r>
              <a:rPr lang="en-US" i="1" dirty="0"/>
              <a:t>This book explores how Artificial Intelligence (AI), by leading to an increase in the autonomy of machines and robots, is offering opportunities for an expanded but uncertain impact on society by humans, machines, and robots. To help readers better understand the relationships between AI, autonomy, humans and machines that will help society reduce human errors in the use of advanced technologies (e.g., airplanes, trains, cars), this edited volume presents a wide selection of the underlying theories, computational models, experimental methods, and field applications. While other literature deals with these topics individually, this book unifies the fields of autonomy and AI, framing them in the broader context of effective integration for human-autonomous machine and robotic systems.</a:t>
            </a:r>
          </a:p>
        </p:txBody>
      </p:sp>
      <p:pic>
        <p:nvPicPr>
          <p:cNvPr id="5" name="Pictur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81CDBF2-7288-2848-AA81-CD5614409E3E}"/>
              </a:ext>
            </a:extLst>
          </p:cNvPr>
          <p:cNvPicPr>
            <a:picLocks noChangeAspect="1"/>
          </p:cNvPicPr>
          <p:nvPr/>
        </p:nvPicPr>
        <p:blipFill>
          <a:blip r:embed="rId3"/>
          <a:stretch>
            <a:fillRect/>
          </a:stretch>
        </p:blipFill>
        <p:spPr>
          <a:xfrm>
            <a:off x="1142999" y="1427887"/>
            <a:ext cx="4604701" cy="618978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809284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5451004" y="457200"/>
            <a:ext cx="3264032" cy="388184"/>
          </a:xfrm>
        </p:spPr>
        <p:txBody>
          <a:bodyPr>
            <a:noAutofit/>
          </a:bodyPr>
          <a:lstStyle/>
          <a:p>
            <a:r>
              <a:rPr lang="en-US" sz="3173" dirty="0"/>
              <a:t>Verification</a:t>
            </a:r>
          </a:p>
        </p:txBody>
      </p:sp>
      <p:pic>
        <p:nvPicPr>
          <p:cNvPr id="2" name="Pictur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91F125B-3719-0649-BEE1-7A552B51E310}"/>
              </a:ext>
            </a:extLst>
          </p:cNvPr>
          <p:cNvPicPr>
            <a:picLocks noChangeAspect="1"/>
          </p:cNvPicPr>
          <p:nvPr/>
        </p:nvPicPr>
        <p:blipFill>
          <a:blip r:embed="rId3"/>
          <a:stretch>
            <a:fillRect/>
          </a:stretch>
        </p:blipFill>
        <p:spPr>
          <a:xfrm rot="5400000">
            <a:off x="3529608" y="2118735"/>
            <a:ext cx="6284500" cy="471337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158640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5451004" y="457200"/>
            <a:ext cx="3264032" cy="388184"/>
          </a:xfrm>
        </p:spPr>
        <p:txBody>
          <a:bodyPr>
            <a:noAutofit/>
          </a:bodyPr>
          <a:lstStyle/>
          <a:p>
            <a:r>
              <a:rPr lang="en-US" sz="3173" dirty="0"/>
              <a:t>Verification</a:t>
            </a:r>
          </a:p>
        </p:txBody>
      </p:sp>
      <p:sp>
        <p:nvSpPr>
          <p:cNvPr id="5" name="Rectang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6D223C8-C615-6C42-A45F-67E46BAAFFC6}"/>
              </a:ext>
            </a:extLst>
          </p:cNvPr>
          <p:cNvSpPr/>
          <p:nvPr/>
        </p:nvSpPr>
        <p:spPr>
          <a:xfrm>
            <a:off x="3123324" y="1838556"/>
            <a:ext cx="6908800" cy="4725909"/>
          </a:xfrm>
          <a:prstGeom prst="rect">
            <a:avLst/>
          </a:prstGeom>
        </p:spPr>
        <p:txBody>
          <a:bodyPr>
            <a:spAutoFit/>
          </a:bodyPr>
          <a:lstStyle/>
          <a:p>
            <a:pPr algn="just">
              <a:lnSpc>
                <a:spcPct val="107000"/>
              </a:lnSpc>
              <a:spcAft>
                <a:spcPts val="800"/>
              </a:spcAft>
            </a:pPr>
            <a:r>
              <a:rPr lang="en-US" b="1" dirty="0">
                <a:latin typeface="Times New Roman" panose="02020603050405020304" pitchFamily="18" charset="0"/>
                <a:ea typeface="Calibri" panose="020F0502020204030204" pitchFamily="34" charset="0"/>
                <a:cs typeface="Times New Roman" panose="02020603050405020304" pitchFamily="18" charset="0"/>
              </a:rPr>
              <a:t>Definitions</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lgn="just">
              <a:lnSpc>
                <a:spcPct val="107000"/>
              </a:lnSpc>
              <a:spcBef>
                <a:spcPts val="0"/>
              </a:spcBef>
              <a:spcAft>
                <a:spcPts val="800"/>
              </a:spcAft>
            </a:pPr>
            <a:r>
              <a:rPr lang="en-US" i="1" dirty="0">
                <a:latin typeface="Times New Roman" panose="02020603050405020304" pitchFamily="18" charset="0"/>
                <a:ea typeface="Calibri" panose="020F0502020204030204" pitchFamily="34" charset="0"/>
                <a:cs typeface="Times New Roman" panose="02020603050405020304" pitchFamily="18" charset="0"/>
              </a:rPr>
              <a:t>Verification and validation process</a:t>
            </a:r>
            <a:r>
              <a:rPr lang="en-US" dirty="0">
                <a:latin typeface="Times New Roman" panose="02020603050405020304" pitchFamily="18" charset="0"/>
                <a:ea typeface="Calibri" panose="020F0502020204030204" pitchFamily="34" charset="0"/>
                <a:cs typeface="Times New Roman" panose="02020603050405020304" pitchFamily="18" charset="0"/>
              </a:rPr>
              <a:t>: Firstly, </a:t>
            </a:r>
            <a:r>
              <a:rPr lang="en-US" i="1" dirty="0">
                <a:latin typeface="Times New Roman" panose="02020603050405020304" pitchFamily="18" charset="0"/>
                <a:ea typeface="Calibri" panose="020F0502020204030204" pitchFamily="34" charset="0"/>
                <a:cs typeface="Times New Roman" panose="02020603050405020304" pitchFamily="18" charset="0"/>
              </a:rPr>
              <a:t>validate</a:t>
            </a:r>
            <a:r>
              <a:rPr lang="en-US" dirty="0">
                <a:latin typeface="Times New Roman" panose="02020603050405020304" pitchFamily="18" charset="0"/>
                <a:ea typeface="Calibri" panose="020F0502020204030204" pitchFamily="34" charset="0"/>
                <a:cs typeface="Times New Roman" panose="02020603050405020304" pitchFamily="18" charset="0"/>
              </a:rPr>
              <a:t> the match between the purpose for which the system is designed and the system requirements (and presumably generate a model of the system or design a potential solution).  Secondly, </a:t>
            </a:r>
            <a:r>
              <a:rPr lang="en-US" i="1" dirty="0">
                <a:latin typeface="Times New Roman" panose="02020603050405020304" pitchFamily="18" charset="0"/>
                <a:ea typeface="Calibri" panose="020F0502020204030204" pitchFamily="34" charset="0"/>
                <a:cs typeface="Times New Roman" panose="02020603050405020304" pitchFamily="18" charset="0"/>
              </a:rPr>
              <a:t>verify</a:t>
            </a:r>
            <a:r>
              <a:rPr lang="en-US" dirty="0">
                <a:latin typeface="Times New Roman" panose="02020603050405020304" pitchFamily="18" charset="0"/>
                <a:ea typeface="Calibri" panose="020F0502020204030204" pitchFamily="34" charset="0"/>
                <a:cs typeface="Times New Roman" panose="02020603050405020304" pitchFamily="18" charset="0"/>
              </a:rPr>
              <a:t> that the model/design meets the requirements (works correctly).  Third, </a:t>
            </a:r>
            <a:r>
              <a:rPr lang="en-US" i="1" dirty="0">
                <a:latin typeface="Times New Roman" panose="02020603050405020304" pitchFamily="18" charset="0"/>
                <a:ea typeface="Calibri" panose="020F0502020204030204" pitchFamily="34" charset="0"/>
                <a:cs typeface="Times New Roman" panose="02020603050405020304" pitchFamily="18" charset="0"/>
              </a:rPr>
              <a:t>validate</a:t>
            </a:r>
            <a:r>
              <a:rPr lang="en-US" dirty="0">
                <a:latin typeface="Times New Roman" panose="02020603050405020304" pitchFamily="18" charset="0"/>
                <a:ea typeface="Calibri" panose="020F0502020204030204" pitchFamily="34" charset="0"/>
                <a:cs typeface="Times New Roman" panose="02020603050405020304" pitchFamily="18" charset="0"/>
              </a:rPr>
              <a:t> the system to be sure it accomplishes the purpose for which it was designed (does what the user needs). </a:t>
            </a:r>
          </a:p>
          <a:p>
            <a:pPr marL="457200" marR="0" indent="-457200" algn="just">
              <a:lnSpc>
                <a:spcPct val="107000"/>
              </a:lnSpc>
              <a:spcBef>
                <a:spcPts val="0"/>
              </a:spcBef>
              <a:spcAft>
                <a:spcPts val="800"/>
              </a:spcAft>
            </a:pPr>
            <a:r>
              <a:rPr lang="en-US" i="1" dirty="0">
                <a:latin typeface="Times New Roman" panose="02020603050405020304" pitchFamily="18" charset="0"/>
                <a:ea typeface="Calibri" panose="020F0502020204030204" pitchFamily="34" charset="0"/>
                <a:cs typeface="Times New Roman" panose="02020603050405020304" pitchFamily="18" charset="0"/>
              </a:rPr>
              <a:t>Verification:</a:t>
            </a:r>
            <a:r>
              <a:rPr lang="en-US" dirty="0">
                <a:latin typeface="Times New Roman" panose="02020603050405020304" pitchFamily="18" charset="0"/>
                <a:ea typeface="Calibri" panose="020F0502020204030204" pitchFamily="34" charset="0"/>
                <a:cs typeface="Times New Roman" panose="02020603050405020304" pitchFamily="18" charset="0"/>
              </a:rPr>
              <a:t>  The process of gaining confidence in the correctness of a design or ensuring that a system has certain properties.  The fact that it may require exhaustive proof is a problem associated with verification of autonomous systems. </a:t>
            </a:r>
          </a:p>
          <a:p>
            <a:r>
              <a:rPr lang="en-US" sz="1600" i="1" dirty="0">
                <a:latin typeface="Times New Roman" panose="02020603050405020304" pitchFamily="18" charset="0"/>
                <a:ea typeface="Calibri" panose="020F0502020204030204" pitchFamily="34" charset="0"/>
              </a:rPr>
              <a:t>Validation</a:t>
            </a:r>
            <a:r>
              <a:rPr lang="en-US" sz="1600" dirty="0">
                <a:latin typeface="Times New Roman" panose="02020603050405020304" pitchFamily="18" charset="0"/>
                <a:ea typeface="Calibri" panose="020F0502020204030204" pitchFamily="34" charset="0"/>
              </a:rPr>
              <a:t>: This refers to step three in the process above. This is the process of testing to ensure that the design decisions made in the initial validation process, to match purpose to requirements, are correct in terms of the system end-use.</a:t>
            </a:r>
            <a:r>
              <a:rPr lang="en-US" dirty="0"/>
              <a:t>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526456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4347417" y="520263"/>
            <a:ext cx="4859645" cy="388184"/>
          </a:xfrm>
        </p:spPr>
        <p:txBody>
          <a:bodyPr>
            <a:noAutofit/>
          </a:bodyPr>
          <a:lstStyle/>
          <a:p>
            <a:r>
              <a:rPr lang="en-US" sz="3173" dirty="0"/>
              <a:t>26 Research Challenges</a:t>
            </a:r>
          </a:p>
        </p:txBody>
      </p:sp>
      <p:pic>
        <p:nvPicPr>
          <p:cNvPr id="10" name="Picture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1A15B7D-87DC-6946-98DB-4C203AA4ECAC}"/>
              </a:ext>
            </a:extLst>
          </p:cNvPr>
          <p:cNvPicPr>
            <a:picLocks noChangeAspect="1"/>
          </p:cNvPicPr>
          <p:nvPr/>
        </p:nvPicPr>
        <p:blipFill>
          <a:blip r:embed="rId3"/>
          <a:stretch>
            <a:fillRect/>
          </a:stretch>
        </p:blipFill>
        <p:spPr>
          <a:xfrm>
            <a:off x="254022" y="2194382"/>
            <a:ext cx="6523217" cy="3761646"/>
          </a:xfrm>
          <a:prstGeom prst="rect">
            <a:avLst/>
          </a:prstGeom>
        </p:spPr>
      </p:pic>
      <p:pic>
        <p:nvPicPr>
          <p:cNvPr id="11" name="Pictur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4370BA0-B0C9-864B-B00F-FE9194C1CABB}"/>
              </a:ext>
            </a:extLst>
          </p:cNvPr>
          <p:cNvPicPr>
            <a:picLocks noChangeAspect="1"/>
          </p:cNvPicPr>
          <p:nvPr/>
        </p:nvPicPr>
        <p:blipFill>
          <a:blip r:embed="rId4"/>
          <a:stretch>
            <a:fillRect/>
          </a:stretch>
        </p:blipFill>
        <p:spPr>
          <a:xfrm>
            <a:off x="6933120" y="2194382"/>
            <a:ext cx="6592379" cy="384067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644990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4347417" y="520263"/>
            <a:ext cx="4859645" cy="388184"/>
          </a:xfrm>
        </p:spPr>
        <p:txBody>
          <a:bodyPr>
            <a:noAutofit/>
          </a:bodyPr>
          <a:lstStyle/>
          <a:p>
            <a:r>
              <a:rPr lang="en-US" sz="3173" dirty="0"/>
              <a:t>26 Research Challenges</a:t>
            </a:r>
          </a:p>
        </p:txBody>
      </p:sp>
      <p:pic>
        <p:nvPicPr>
          <p:cNvPr id="2" name="Pictur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965FC0A-05A9-4145-870A-2B96D61EC3A4}"/>
              </a:ext>
            </a:extLst>
          </p:cNvPr>
          <p:cNvPicPr>
            <a:picLocks noChangeAspect="1"/>
          </p:cNvPicPr>
          <p:nvPr/>
        </p:nvPicPr>
        <p:blipFill>
          <a:blip r:embed="rId3"/>
          <a:stretch>
            <a:fillRect/>
          </a:stretch>
        </p:blipFill>
        <p:spPr>
          <a:xfrm>
            <a:off x="3342173" y="1355835"/>
            <a:ext cx="6493758" cy="6261838"/>
          </a:xfrm>
          <a:prstGeom prst="rect">
            <a:avLst/>
          </a:prstGeom>
        </p:spPr>
      </p:pic>
      <p:sp>
        <p:nvSpPr>
          <p:cNvPr id="5" name="TextBox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FAA976C-7685-0C4D-85FF-7622578859FC}"/>
              </a:ext>
            </a:extLst>
          </p:cNvPr>
          <p:cNvSpPr txBox="1"/>
          <p:nvPr/>
        </p:nvSpPr>
        <p:spPr>
          <a:xfrm>
            <a:off x="10672594" y="4117422"/>
            <a:ext cx="2443298" cy="461665"/>
          </a:xfrm>
          <a:prstGeom prst="rect">
            <a:avLst/>
          </a:prstGeom>
          <a:noFill/>
        </p:spPr>
        <p:txBody>
          <a:bodyPr wrap="none" rtlCol="0">
            <a:spAutoFit/>
          </a:bodyPr>
          <a:lstStyle/>
          <a:p>
            <a:r>
              <a:rPr lang="en-US" sz="2400" dirty="0">
                <a:solidFill>
                  <a:srgbClr val="FF0000"/>
                </a:solidFill>
              </a:rPr>
              <a:t>Or are there 35?</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7538125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5000"/>
    </mc:Choice>
    <mc:Fallback>
      <mp:transition xmlns:mp="http://schemas.microsoft.com/office/mac/powerpoint/2008/mai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3744089" y="374072"/>
            <a:ext cx="5667269" cy="581891"/>
          </a:xfrm>
        </p:spPr>
        <p:txBody>
          <a:bodyPr>
            <a:noAutofit/>
          </a:bodyPr>
          <a:lstStyle/>
          <a:p>
            <a:r>
              <a:rPr lang="en-US" sz="3173" dirty="0"/>
              <a:t>Approaches to Verification</a:t>
            </a:r>
          </a:p>
        </p:txBody>
      </p:sp>
      <p:sp>
        <p:nvSpPr>
          <p:cNvPr id="6" name="Content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14F9F9E-4B8D-1D43-9F96-F6DA57E14224}"/>
              </a:ext>
            </a:extLst>
          </p:cNvPr>
          <p:cNvSpPr txBox="1">
            <a:spLocks/>
          </p:cNvSpPr>
          <p:nvPr/>
        </p:nvSpPr>
        <p:spPr>
          <a:xfrm>
            <a:off x="4656051" y="2164614"/>
            <a:ext cx="8241607" cy="1915299"/>
          </a:xfrm>
          <a:prstGeom prst="rect">
            <a:avLst/>
          </a:prstGeom>
        </p:spPr>
        <p:txBody>
          <a:bodyPr vert="horz" lIns="0" tIns="0" rIns="0" bIns="0" rtlCol="0" anchor="t">
            <a:noAutofit/>
          </a:bodyPr>
          <a:lstStyle>
            <a:lvl1pPr marL="0" indent="0" algn="l" defTabSz="1036204" rtl="0" eaLnBrk="1" latinLnBrk="0" hangingPunct="1">
              <a:lnSpc>
                <a:spcPts val="1800"/>
              </a:lnSpc>
              <a:spcBef>
                <a:spcPts val="0"/>
              </a:spcBef>
              <a:spcAft>
                <a:spcPts val="300"/>
              </a:spcAft>
              <a:buFontTx/>
              <a:buNone/>
              <a:defRPr sz="1500" kern="100">
                <a:solidFill>
                  <a:schemeClr val="tx2"/>
                </a:solidFill>
                <a:latin typeface="+mn-lt"/>
                <a:ea typeface="+mn-ea"/>
                <a:cs typeface="+mn-cs"/>
              </a:defRPr>
            </a:lvl1pPr>
            <a:lvl2pPr marL="0" indent="0" algn="l" defTabSz="1036204" rtl="0" eaLnBrk="1" latinLnBrk="0" hangingPunct="1">
              <a:lnSpc>
                <a:spcPts val="1800"/>
              </a:lnSpc>
              <a:spcBef>
                <a:spcPts val="0"/>
              </a:spcBef>
              <a:spcAft>
                <a:spcPts val="300"/>
              </a:spcAft>
              <a:buFontTx/>
              <a:buNone/>
              <a:defRPr sz="1500" b="1" kern="100">
                <a:solidFill>
                  <a:schemeClr val="tx2"/>
                </a:solidFill>
                <a:latin typeface="+mn-lt"/>
                <a:ea typeface="+mn-ea"/>
                <a:cs typeface="+mn-cs"/>
              </a:defRPr>
            </a:lvl2pPr>
            <a:lvl3pPr marL="461925" indent="-234930" algn="l" defTabSz="1036204"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680" indent="-236518" algn="l" defTabSz="1036204"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323" indent="-220645" algn="l" defTabSz="1036204" rtl="0" eaLnBrk="1" latinLnBrk="0" hangingPunct="1">
              <a:lnSpc>
                <a:spcPts val="1800"/>
              </a:lnSpc>
              <a:spcBef>
                <a:spcPts val="0"/>
              </a:spcBef>
              <a:spcAft>
                <a:spcPts val="300"/>
              </a:spcAft>
              <a:buFont typeface="Arial" panose="020B0604020202020204" pitchFamily="34" charset="0"/>
              <a:buChar char="•"/>
              <a:defRPr sz="1500" b="0" kern="100">
                <a:solidFill>
                  <a:schemeClr val="tx1"/>
                </a:solidFill>
                <a:latin typeface="+mn-lt"/>
                <a:ea typeface="+mn-ea"/>
                <a:cs typeface="+mn-cs"/>
              </a:defRPr>
            </a:lvl5pPr>
            <a:lvl6pPr marL="2849557"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659"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5760"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3861"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257181" indent="-257181">
              <a:lnSpc>
                <a:spcPct val="100000"/>
              </a:lnSpc>
              <a:buFont typeface="Arial" panose="020B0604020202020204" pitchFamily="34" charset="0"/>
              <a:buChar char="•"/>
            </a:pPr>
            <a:r>
              <a:rPr lang="en-US" sz="2800" b="1" dirty="0"/>
              <a:t>Formal Methods</a:t>
            </a:r>
            <a:br>
              <a:rPr lang="en-US" sz="2800" b="1" dirty="0"/>
            </a:br>
            <a:endParaRPr lang="en-US" sz="2800" b="1" dirty="0"/>
          </a:p>
          <a:p>
            <a:pPr marL="257181" indent="-257181">
              <a:lnSpc>
                <a:spcPct val="100000"/>
              </a:lnSpc>
              <a:buFont typeface="Arial" panose="020B0604020202020204" pitchFamily="34" charset="0"/>
              <a:buChar char="•"/>
            </a:pPr>
            <a:r>
              <a:rPr lang="en-US" sz="2800" b="1" dirty="0"/>
              <a:t>Correct-by-construction Synthesis</a:t>
            </a:r>
            <a:br>
              <a:rPr lang="en-US" sz="2800" b="1" dirty="0"/>
            </a:br>
            <a:endParaRPr lang="en-US" sz="2800" b="1" dirty="0"/>
          </a:p>
          <a:p>
            <a:pPr marL="257181" indent="-257181">
              <a:lnSpc>
                <a:spcPct val="100000"/>
              </a:lnSpc>
              <a:buFont typeface="Arial" panose="020B0604020202020204" pitchFamily="34" charset="0"/>
              <a:buChar char="•"/>
            </a:pPr>
            <a:r>
              <a:rPr lang="en-US" sz="2800" b="1" dirty="0"/>
              <a:t>Monte Carlo Sampling</a:t>
            </a:r>
            <a:br>
              <a:rPr lang="en-US" sz="2800" b="1" dirty="0"/>
            </a:br>
            <a:endParaRPr lang="en-US" sz="2800" b="1" dirty="0"/>
          </a:p>
          <a:p>
            <a:pPr marL="257181" indent="-257181">
              <a:lnSpc>
                <a:spcPct val="100000"/>
              </a:lnSpc>
              <a:buFont typeface="Arial" panose="020B0604020202020204" pitchFamily="34" charset="0"/>
              <a:buChar char="•"/>
            </a:pPr>
            <a:r>
              <a:rPr lang="en-US" sz="2800" b="1" dirty="0"/>
              <a:t>Model Checking</a:t>
            </a:r>
            <a:br>
              <a:rPr lang="en-US" sz="2800" b="1" dirty="0"/>
            </a:br>
            <a:endParaRPr lang="en-US" sz="2800" b="1" dirty="0"/>
          </a:p>
          <a:p>
            <a:pPr marL="257181" indent="-257181">
              <a:lnSpc>
                <a:spcPct val="100000"/>
              </a:lnSpc>
              <a:buFont typeface="Arial" panose="020B0604020202020204" pitchFamily="34" charset="0"/>
              <a:buChar char="•"/>
            </a:pPr>
            <a:r>
              <a:rPr lang="en-US" sz="2800" b="1" dirty="0"/>
              <a:t>Barrier Certificates</a:t>
            </a:r>
            <a:br>
              <a:rPr lang="en-US" sz="2800" b="1" dirty="0"/>
            </a:br>
            <a:endParaRPr lang="en-US" sz="2800" b="1" dirty="0"/>
          </a:p>
          <a:p>
            <a:pPr marL="257181" indent="-257181">
              <a:lnSpc>
                <a:spcPct val="100000"/>
              </a:lnSpc>
              <a:buFont typeface="Arial" panose="020B0604020202020204" pitchFamily="34" charset="0"/>
              <a:buChar char="•"/>
            </a:pPr>
            <a:r>
              <a:rPr lang="en-US" sz="2800" b="1" dirty="0"/>
              <a:t>Others?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3162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6530599" y="417870"/>
            <a:ext cx="2055154" cy="392345"/>
          </a:xfrm>
        </p:spPr>
        <p:txBody>
          <a:bodyPr>
            <a:noAutofit/>
          </a:bodyPr>
          <a:lstStyle/>
          <a:p>
            <a:r>
              <a:rPr lang="en-US" sz="3173" dirty="0"/>
              <a:t>Overview</a:t>
            </a:r>
          </a:p>
        </p:txBody>
      </p:sp>
      <p:sp>
        <p:nvSpPr>
          <p:cNvPr id="7" name="Content Placeholder 4"/>
          <p:cNvSpPr>
            <a:spLocks noGrp="1"/>
          </p:cNvSpPr>
          <p:nvPr>
            <p:ph idx="4294967295"/>
          </p:nvPr>
        </p:nvSpPr>
        <p:spPr>
          <a:xfrm>
            <a:off x="2959792" y="1896038"/>
            <a:ext cx="8241607" cy="1915299"/>
          </a:xfrm>
          <a:prstGeom prst="rect">
            <a:avLst/>
          </a:prstGeom>
        </p:spPr>
        <p:txBody>
          <a:bodyPr anchor="t">
            <a:noAutofit/>
          </a:bodyPr>
          <a:lstStyle/>
          <a:p>
            <a:pPr marL="257181" indent="-257181">
              <a:lnSpc>
                <a:spcPct val="100000"/>
              </a:lnSpc>
              <a:buFont typeface="Arial" panose="020B0604020202020204" pitchFamily="34" charset="0"/>
              <a:buChar char="•"/>
            </a:pPr>
            <a:r>
              <a:rPr lang="en-US" sz="2800" b="1" dirty="0"/>
              <a:t>What is the problem with autonomous systems making decisions?</a:t>
            </a:r>
            <a:br>
              <a:rPr lang="en-US" sz="2800" b="1" dirty="0"/>
            </a:br>
            <a:endParaRPr lang="en-US" sz="2800" b="1" dirty="0"/>
          </a:p>
          <a:p>
            <a:pPr marL="257181" indent="-257181">
              <a:lnSpc>
                <a:spcPct val="100000"/>
              </a:lnSpc>
              <a:buFont typeface="Arial" panose="020B0604020202020204" pitchFamily="34" charset="0"/>
              <a:buChar char="•"/>
            </a:pPr>
            <a:r>
              <a:rPr lang="en-US" sz="2800" b="1" dirty="0"/>
              <a:t>Establishing trust in autonomy</a:t>
            </a:r>
            <a:br>
              <a:rPr lang="en-US" sz="2800" b="1" dirty="0"/>
            </a:br>
            <a:endParaRPr lang="en-US" sz="2800" b="1" dirty="0"/>
          </a:p>
          <a:p>
            <a:pPr marL="257181" indent="-257181">
              <a:lnSpc>
                <a:spcPct val="100000"/>
              </a:lnSpc>
              <a:buFont typeface="Arial" panose="020B0604020202020204" pitchFamily="34" charset="0"/>
              <a:buChar char="•"/>
            </a:pPr>
            <a:r>
              <a:rPr lang="en-US" sz="2800" b="1" dirty="0"/>
              <a:t>Approaches to verification</a:t>
            </a:r>
            <a:br>
              <a:rPr lang="en-US" sz="2800" b="1" dirty="0"/>
            </a:br>
            <a:endParaRPr lang="en-US" sz="2800" b="1" dirty="0"/>
          </a:p>
          <a:p>
            <a:pPr marL="257181" indent="-257181">
              <a:lnSpc>
                <a:spcPct val="100000"/>
              </a:lnSpc>
              <a:buFont typeface="Arial" panose="020B0604020202020204" pitchFamily="34" charset="0"/>
              <a:buChar char="•"/>
            </a:pPr>
            <a:r>
              <a:rPr lang="en-US" sz="2800" b="1" dirty="0"/>
              <a:t>Offline versus on-line learning</a:t>
            </a:r>
            <a:br>
              <a:rPr lang="en-US" sz="2800" b="1" dirty="0"/>
            </a:br>
            <a:endParaRPr lang="en-US" sz="2800" b="1" dirty="0"/>
          </a:p>
          <a:p>
            <a:pPr marL="257181" indent="-257181">
              <a:lnSpc>
                <a:spcPct val="100000"/>
              </a:lnSpc>
              <a:buFont typeface="Arial" panose="020B0604020202020204" pitchFamily="34" charset="0"/>
              <a:buChar char="•"/>
            </a:pPr>
            <a:r>
              <a:rPr lang="en-US" sz="2800" b="1" dirty="0"/>
              <a:t>Panel Introductions</a:t>
            </a:r>
            <a:br>
              <a:rPr lang="en-US" sz="2800" b="1" dirty="0"/>
            </a:br>
            <a:endParaRPr lang="en-US" sz="2800" b="1" dirty="0"/>
          </a:p>
          <a:p>
            <a:pPr marL="257181" indent="-257181">
              <a:lnSpc>
                <a:spcPct val="100000"/>
              </a:lnSpc>
              <a:buFont typeface="Arial" panose="020B0604020202020204" pitchFamily="34" charset="0"/>
              <a:buChar char="•"/>
            </a:pPr>
            <a:r>
              <a:rPr lang="en-US" sz="2800" b="1" dirty="0"/>
              <a:t>Questions for the panel and audience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155947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6" name="Content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14F9F9E-4B8D-1D43-9F96-F6DA57E14224}"/>
              </a:ext>
            </a:extLst>
          </p:cNvPr>
          <p:cNvSpPr txBox="1">
            <a:spLocks/>
          </p:cNvSpPr>
          <p:nvPr/>
        </p:nvSpPr>
        <p:spPr>
          <a:xfrm>
            <a:off x="2997246" y="2195786"/>
            <a:ext cx="8241607" cy="1915299"/>
          </a:xfrm>
          <a:prstGeom prst="rect">
            <a:avLst/>
          </a:prstGeom>
        </p:spPr>
        <p:txBody>
          <a:bodyPr vert="horz" lIns="0" tIns="0" rIns="0" bIns="0" rtlCol="0" anchor="t">
            <a:noAutofit/>
          </a:bodyPr>
          <a:lstStyle>
            <a:lvl1pPr marL="0" indent="0" algn="l" defTabSz="1036204" rtl="0" eaLnBrk="1" latinLnBrk="0" hangingPunct="1">
              <a:lnSpc>
                <a:spcPts val="1800"/>
              </a:lnSpc>
              <a:spcBef>
                <a:spcPts val="0"/>
              </a:spcBef>
              <a:spcAft>
                <a:spcPts val="300"/>
              </a:spcAft>
              <a:buFontTx/>
              <a:buNone/>
              <a:defRPr sz="1500" kern="100">
                <a:solidFill>
                  <a:schemeClr val="tx2"/>
                </a:solidFill>
                <a:latin typeface="+mn-lt"/>
                <a:ea typeface="+mn-ea"/>
                <a:cs typeface="+mn-cs"/>
              </a:defRPr>
            </a:lvl1pPr>
            <a:lvl2pPr marL="0" indent="0" algn="l" defTabSz="1036204" rtl="0" eaLnBrk="1" latinLnBrk="0" hangingPunct="1">
              <a:lnSpc>
                <a:spcPts val="1800"/>
              </a:lnSpc>
              <a:spcBef>
                <a:spcPts val="0"/>
              </a:spcBef>
              <a:spcAft>
                <a:spcPts val="300"/>
              </a:spcAft>
              <a:buFontTx/>
              <a:buNone/>
              <a:defRPr sz="1500" b="1" kern="100">
                <a:solidFill>
                  <a:schemeClr val="tx2"/>
                </a:solidFill>
                <a:latin typeface="+mn-lt"/>
                <a:ea typeface="+mn-ea"/>
                <a:cs typeface="+mn-cs"/>
              </a:defRPr>
            </a:lvl2pPr>
            <a:lvl3pPr marL="461925" indent="-234930" algn="l" defTabSz="1036204"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680" indent="-236518" algn="l" defTabSz="1036204"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323" indent="-220645" algn="l" defTabSz="1036204" rtl="0" eaLnBrk="1" latinLnBrk="0" hangingPunct="1">
              <a:lnSpc>
                <a:spcPts val="1800"/>
              </a:lnSpc>
              <a:spcBef>
                <a:spcPts val="0"/>
              </a:spcBef>
              <a:spcAft>
                <a:spcPts val="300"/>
              </a:spcAft>
              <a:buFont typeface="Arial" panose="020B0604020202020204" pitchFamily="34" charset="0"/>
              <a:buChar char="•"/>
              <a:defRPr sz="1500" b="0" kern="100">
                <a:solidFill>
                  <a:schemeClr val="tx1"/>
                </a:solidFill>
                <a:latin typeface="+mn-lt"/>
                <a:ea typeface="+mn-ea"/>
                <a:cs typeface="+mn-cs"/>
              </a:defRPr>
            </a:lvl5pPr>
            <a:lvl6pPr marL="2849557"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659"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5760"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3861"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a:lnSpc>
                <a:spcPct val="100000"/>
              </a:lnSpc>
            </a:pPr>
            <a:r>
              <a:rPr lang="en-US" sz="2800" b="1" dirty="0"/>
              <a:t>Offline:</a:t>
            </a:r>
          </a:p>
          <a:p>
            <a:pPr>
              <a:lnSpc>
                <a:spcPct val="100000"/>
              </a:lnSpc>
            </a:pPr>
            <a:endParaRPr lang="en-US" sz="2800" b="1" dirty="0"/>
          </a:p>
          <a:p>
            <a:pPr marL="514350" indent="-514350">
              <a:lnSpc>
                <a:spcPct val="100000"/>
              </a:lnSpc>
              <a:buFont typeface="+mj-lt"/>
              <a:buAutoNum type="arabicPeriod"/>
            </a:pPr>
            <a:r>
              <a:rPr lang="en-US" sz="2800" b="1" dirty="0"/>
              <a:t>Collect data</a:t>
            </a:r>
          </a:p>
          <a:p>
            <a:pPr marL="514350" indent="-514350">
              <a:lnSpc>
                <a:spcPct val="100000"/>
              </a:lnSpc>
              <a:buFont typeface="+mj-lt"/>
              <a:buAutoNum type="arabicPeriod"/>
            </a:pPr>
            <a:r>
              <a:rPr lang="en-US" sz="2800" b="1" dirty="0"/>
              <a:t>Train model with new data</a:t>
            </a:r>
          </a:p>
          <a:p>
            <a:pPr marL="514350" indent="-514350">
              <a:lnSpc>
                <a:spcPct val="100000"/>
              </a:lnSpc>
              <a:buFont typeface="+mj-lt"/>
              <a:buAutoNum type="arabicPeriod"/>
            </a:pPr>
            <a:r>
              <a:rPr lang="en-US" sz="2800" b="1" dirty="0"/>
              <a:t>Update system with new/revised model</a:t>
            </a:r>
          </a:p>
          <a:p>
            <a:pPr marL="514350" indent="-514350">
              <a:lnSpc>
                <a:spcPct val="100000"/>
              </a:lnSpc>
              <a:buFont typeface="+mj-lt"/>
              <a:buAutoNum type="arabicPeriod"/>
            </a:pPr>
            <a:r>
              <a:rPr lang="en-US" sz="2800" b="1" dirty="0"/>
              <a:t>Perform V&amp;V on system offline</a:t>
            </a:r>
          </a:p>
          <a:p>
            <a:pPr marL="514350" indent="-514350">
              <a:lnSpc>
                <a:spcPct val="100000"/>
              </a:lnSpc>
              <a:buFont typeface="+mj-lt"/>
              <a:buAutoNum type="arabicPeriod"/>
            </a:pPr>
            <a:r>
              <a:rPr lang="en-US" sz="2800" b="1" dirty="0"/>
              <a:t>If acceptable, field revised system</a:t>
            </a:r>
          </a:p>
          <a:p>
            <a:pPr marL="514350" indent="-514350">
              <a:lnSpc>
                <a:spcPct val="100000"/>
              </a:lnSpc>
              <a:buFont typeface="+mj-lt"/>
              <a:buAutoNum type="arabicPeriod"/>
            </a:pPr>
            <a:r>
              <a:rPr lang="en-US" sz="2800" b="1" dirty="0"/>
              <a:t>Revalidate performance continuously while operating</a:t>
            </a:r>
          </a:p>
          <a:p>
            <a:pPr>
              <a:lnSpc>
                <a:spcPct val="100000"/>
              </a:lnSpc>
            </a:pPr>
            <a:endParaRPr lang="en-US" sz="2800" b="1" dirty="0"/>
          </a:p>
          <a:p>
            <a:pPr>
              <a:lnSpc>
                <a:spcPct val="100000"/>
              </a:lnSpc>
            </a:pPr>
            <a:endParaRPr lang="en-US" sz="2800" b="1" dirty="0"/>
          </a:p>
        </p:txBody>
      </p:sp>
      <p:sp>
        <p:nvSpPr>
          <p:cNvPr id="7" name="Titl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D5EBE2D-3F28-7044-9099-D73973B62D7A}"/>
              </a:ext>
            </a:extLst>
          </p:cNvPr>
          <p:cNvSpPr txBox="1">
            <a:spLocks/>
          </p:cNvSpPr>
          <p:nvPr/>
        </p:nvSpPr>
        <p:spPr>
          <a:xfrm>
            <a:off x="4803962" y="358451"/>
            <a:ext cx="5667269" cy="581891"/>
          </a:xfrm>
          <a:prstGeom prst="rect">
            <a:avLst/>
          </a:prstGeom>
        </p:spPr>
        <p:txBody>
          <a:bodyPr vert="horz" lIns="0" tIns="0" rIns="0" bIns="0" rtlCol="0" anchor="ctr">
            <a:noAutofit/>
          </a:bodyPr>
          <a:lstStyle>
            <a:lvl1pPr algn="l" defTabSz="1036204" rtl="0" eaLnBrk="1" latinLnBrk="0" hangingPunct="1">
              <a:lnSpc>
                <a:spcPct val="90000"/>
              </a:lnSpc>
              <a:spcBef>
                <a:spcPct val="0"/>
              </a:spcBef>
              <a:buNone/>
              <a:defRPr sz="3000" b="1" kern="100" baseline="0">
                <a:solidFill>
                  <a:srgbClr val="FABE07"/>
                </a:solidFill>
                <a:latin typeface="+mj-lt"/>
                <a:ea typeface="+mj-ea"/>
                <a:cs typeface="+mj-cs"/>
              </a:defRPr>
            </a:lvl1pPr>
          </a:lstStyle>
          <a:p>
            <a:r>
              <a:rPr lang="en-US" sz="3173"/>
              <a:t>Offline vs. On-line Learning</a:t>
            </a:r>
            <a:endParaRPr lang="en-US" sz="3173"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898853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4803962" y="358451"/>
            <a:ext cx="5667269" cy="581891"/>
          </a:xfrm>
        </p:spPr>
        <p:txBody>
          <a:bodyPr>
            <a:noAutofit/>
          </a:bodyPr>
          <a:lstStyle/>
          <a:p>
            <a:r>
              <a:rPr lang="en-US" sz="3173" dirty="0"/>
              <a:t>Offline vs. On-line Learning</a:t>
            </a:r>
          </a:p>
        </p:txBody>
      </p:sp>
      <p:sp>
        <p:nvSpPr>
          <p:cNvPr id="6" name="Content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14F9F9E-4B8D-1D43-9F96-F6DA57E14224}"/>
              </a:ext>
            </a:extLst>
          </p:cNvPr>
          <p:cNvSpPr txBox="1">
            <a:spLocks/>
          </p:cNvSpPr>
          <p:nvPr/>
        </p:nvSpPr>
        <p:spPr>
          <a:xfrm>
            <a:off x="1883363" y="1741167"/>
            <a:ext cx="11188399" cy="1915299"/>
          </a:xfrm>
          <a:prstGeom prst="rect">
            <a:avLst/>
          </a:prstGeom>
        </p:spPr>
        <p:txBody>
          <a:bodyPr vert="horz" lIns="0" tIns="0" rIns="0" bIns="0" rtlCol="0" anchor="t">
            <a:noAutofit/>
          </a:bodyPr>
          <a:lstStyle>
            <a:lvl1pPr marL="0" indent="0" algn="l" defTabSz="1036204" rtl="0" eaLnBrk="1" latinLnBrk="0" hangingPunct="1">
              <a:lnSpc>
                <a:spcPts val="1800"/>
              </a:lnSpc>
              <a:spcBef>
                <a:spcPts val="0"/>
              </a:spcBef>
              <a:spcAft>
                <a:spcPts val="300"/>
              </a:spcAft>
              <a:buFontTx/>
              <a:buNone/>
              <a:defRPr sz="1500" kern="100">
                <a:solidFill>
                  <a:schemeClr val="tx2"/>
                </a:solidFill>
                <a:latin typeface="+mn-lt"/>
                <a:ea typeface="+mn-ea"/>
                <a:cs typeface="+mn-cs"/>
              </a:defRPr>
            </a:lvl1pPr>
            <a:lvl2pPr marL="0" indent="0" algn="l" defTabSz="1036204" rtl="0" eaLnBrk="1" latinLnBrk="0" hangingPunct="1">
              <a:lnSpc>
                <a:spcPts val="1800"/>
              </a:lnSpc>
              <a:spcBef>
                <a:spcPts val="0"/>
              </a:spcBef>
              <a:spcAft>
                <a:spcPts val="300"/>
              </a:spcAft>
              <a:buFontTx/>
              <a:buNone/>
              <a:defRPr sz="1500" b="1" kern="100">
                <a:solidFill>
                  <a:schemeClr val="tx2"/>
                </a:solidFill>
                <a:latin typeface="+mn-lt"/>
                <a:ea typeface="+mn-ea"/>
                <a:cs typeface="+mn-cs"/>
              </a:defRPr>
            </a:lvl2pPr>
            <a:lvl3pPr marL="461925" indent="-234930" algn="l" defTabSz="1036204"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680" indent="-236518" algn="l" defTabSz="1036204"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323" indent="-220645" algn="l" defTabSz="1036204" rtl="0" eaLnBrk="1" latinLnBrk="0" hangingPunct="1">
              <a:lnSpc>
                <a:spcPts val="1800"/>
              </a:lnSpc>
              <a:spcBef>
                <a:spcPts val="0"/>
              </a:spcBef>
              <a:spcAft>
                <a:spcPts val="300"/>
              </a:spcAft>
              <a:buFont typeface="Arial" panose="020B0604020202020204" pitchFamily="34" charset="0"/>
              <a:buChar char="•"/>
              <a:defRPr sz="1500" b="0" kern="100">
                <a:solidFill>
                  <a:schemeClr val="tx1"/>
                </a:solidFill>
                <a:latin typeface="+mn-lt"/>
                <a:ea typeface="+mn-ea"/>
                <a:cs typeface="+mn-cs"/>
              </a:defRPr>
            </a:lvl5pPr>
            <a:lvl6pPr marL="2849557"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659"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5760"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3861"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a:lnSpc>
                <a:spcPct val="100000"/>
              </a:lnSpc>
            </a:pPr>
            <a:endParaRPr lang="en-US" sz="2800" b="1" dirty="0"/>
          </a:p>
          <a:p>
            <a:pPr>
              <a:lnSpc>
                <a:spcPct val="100000"/>
              </a:lnSpc>
            </a:pPr>
            <a:r>
              <a:rPr lang="en-US" sz="2800" b="1" dirty="0"/>
              <a:t>On-line:</a:t>
            </a:r>
          </a:p>
          <a:p>
            <a:pPr>
              <a:lnSpc>
                <a:spcPct val="100000"/>
              </a:lnSpc>
            </a:pPr>
            <a:endParaRPr lang="en-US" sz="2800" b="1" dirty="0"/>
          </a:p>
          <a:p>
            <a:pPr marL="514350" indent="-514350">
              <a:lnSpc>
                <a:spcPct val="100000"/>
              </a:lnSpc>
              <a:buFont typeface="+mj-lt"/>
              <a:buAutoNum type="arabicPeriod"/>
            </a:pPr>
            <a:r>
              <a:rPr lang="en-US" sz="2800" b="1" dirty="0"/>
              <a:t>Collect data while operating</a:t>
            </a:r>
          </a:p>
          <a:p>
            <a:pPr marL="514350" indent="-514350">
              <a:lnSpc>
                <a:spcPct val="100000"/>
              </a:lnSpc>
              <a:buFont typeface="+mj-lt"/>
              <a:buAutoNum type="arabicPeriod"/>
            </a:pPr>
            <a:r>
              <a:rPr lang="en-US" sz="2800" b="1" dirty="0"/>
              <a:t>Train secondary model with new data</a:t>
            </a:r>
          </a:p>
          <a:p>
            <a:pPr marL="514350" indent="-514350">
              <a:lnSpc>
                <a:spcPct val="100000"/>
              </a:lnSpc>
              <a:buFont typeface="+mj-lt"/>
              <a:buAutoNum type="arabicPeriod"/>
            </a:pPr>
            <a:r>
              <a:rPr lang="en-US" sz="2800" b="1" dirty="0"/>
              <a:t>Compare secondary model with primary model</a:t>
            </a:r>
          </a:p>
          <a:p>
            <a:pPr marL="514350" indent="-514350">
              <a:lnSpc>
                <a:spcPct val="100000"/>
              </a:lnSpc>
              <a:buFont typeface="+mj-lt"/>
              <a:buAutoNum type="arabicPeriod"/>
            </a:pPr>
            <a:r>
              <a:rPr lang="en-US" sz="2800" b="1" dirty="0"/>
              <a:t>Perform V&amp;V on revised system with secondary model</a:t>
            </a:r>
          </a:p>
          <a:p>
            <a:pPr marL="514350" indent="-514350">
              <a:lnSpc>
                <a:spcPct val="100000"/>
              </a:lnSpc>
              <a:buFont typeface="+mj-lt"/>
              <a:buAutoNum type="arabicPeriod"/>
            </a:pPr>
            <a:r>
              <a:rPr lang="en-US" sz="2800" b="1" dirty="0"/>
              <a:t>If acceptable, replace primary model with newly trained secondary model (while still operating)</a:t>
            </a:r>
          </a:p>
          <a:p>
            <a:pPr marL="514350" indent="-514350">
              <a:lnSpc>
                <a:spcPct val="100000"/>
              </a:lnSpc>
              <a:buFont typeface="+mj-lt"/>
              <a:buAutoNum type="arabicPeriod"/>
            </a:pPr>
            <a:r>
              <a:rPr lang="en-US" sz="2800" b="1" dirty="0"/>
              <a:t>Revalidate performance continuously while operating</a:t>
            </a:r>
          </a:p>
          <a:p>
            <a:pPr marL="514350" indent="-514350">
              <a:lnSpc>
                <a:spcPct val="100000"/>
              </a:lnSpc>
              <a:buFont typeface="+mj-lt"/>
              <a:buAutoNum type="arabicPeriod"/>
            </a:pPr>
            <a:endParaRPr lang="en-US" sz="2800" b="1" dirty="0"/>
          </a:p>
          <a:p>
            <a:pPr>
              <a:lnSpc>
                <a:spcPct val="100000"/>
              </a:lnSpc>
            </a:pPr>
            <a:endParaRPr lang="en-US" sz="2800" b="1" dirty="0"/>
          </a:p>
          <a:p>
            <a:pPr>
              <a:lnSpc>
                <a:spcPct val="100000"/>
              </a:lnSpc>
            </a:pPr>
            <a:endParaRPr lang="en-US" sz="2800"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27982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4803962" y="358451"/>
            <a:ext cx="5667269" cy="581891"/>
          </a:xfrm>
        </p:spPr>
        <p:txBody>
          <a:bodyPr>
            <a:noAutofit/>
          </a:bodyPr>
          <a:lstStyle/>
          <a:p>
            <a:r>
              <a:rPr lang="en-US" sz="3173" dirty="0"/>
              <a:t>Panel Introductions</a:t>
            </a:r>
          </a:p>
        </p:txBody>
      </p:sp>
      <p:sp>
        <p:nvSpPr>
          <p:cNvPr id="6" name="Content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14F9F9E-4B8D-1D43-9F96-F6DA57E14224}"/>
              </a:ext>
            </a:extLst>
          </p:cNvPr>
          <p:cNvSpPr txBox="1">
            <a:spLocks/>
          </p:cNvSpPr>
          <p:nvPr/>
        </p:nvSpPr>
        <p:spPr>
          <a:xfrm>
            <a:off x="1883363" y="1741167"/>
            <a:ext cx="11188399" cy="1915299"/>
          </a:xfrm>
          <a:prstGeom prst="rect">
            <a:avLst/>
          </a:prstGeom>
        </p:spPr>
        <p:txBody>
          <a:bodyPr vert="horz" lIns="0" tIns="0" rIns="0" bIns="0" rtlCol="0" anchor="t">
            <a:noAutofit/>
          </a:bodyPr>
          <a:lstStyle>
            <a:lvl1pPr marL="0" indent="0" algn="l" defTabSz="1036204" rtl="0" eaLnBrk="1" latinLnBrk="0" hangingPunct="1">
              <a:lnSpc>
                <a:spcPts val="1800"/>
              </a:lnSpc>
              <a:spcBef>
                <a:spcPts val="0"/>
              </a:spcBef>
              <a:spcAft>
                <a:spcPts val="300"/>
              </a:spcAft>
              <a:buFontTx/>
              <a:buNone/>
              <a:defRPr sz="1500" kern="100">
                <a:solidFill>
                  <a:schemeClr val="tx2"/>
                </a:solidFill>
                <a:latin typeface="+mn-lt"/>
                <a:ea typeface="+mn-ea"/>
                <a:cs typeface="+mn-cs"/>
              </a:defRPr>
            </a:lvl1pPr>
            <a:lvl2pPr marL="0" indent="0" algn="l" defTabSz="1036204" rtl="0" eaLnBrk="1" latinLnBrk="0" hangingPunct="1">
              <a:lnSpc>
                <a:spcPts val="1800"/>
              </a:lnSpc>
              <a:spcBef>
                <a:spcPts val="0"/>
              </a:spcBef>
              <a:spcAft>
                <a:spcPts val="300"/>
              </a:spcAft>
              <a:buFontTx/>
              <a:buNone/>
              <a:defRPr sz="1500" b="1" kern="100">
                <a:solidFill>
                  <a:schemeClr val="tx2"/>
                </a:solidFill>
                <a:latin typeface="+mn-lt"/>
                <a:ea typeface="+mn-ea"/>
                <a:cs typeface="+mn-cs"/>
              </a:defRPr>
            </a:lvl2pPr>
            <a:lvl3pPr marL="461925" indent="-234930" algn="l" defTabSz="1036204"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680" indent="-236518" algn="l" defTabSz="1036204"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323" indent="-220645" algn="l" defTabSz="1036204" rtl="0" eaLnBrk="1" latinLnBrk="0" hangingPunct="1">
              <a:lnSpc>
                <a:spcPts val="1800"/>
              </a:lnSpc>
              <a:spcBef>
                <a:spcPts val="0"/>
              </a:spcBef>
              <a:spcAft>
                <a:spcPts val="300"/>
              </a:spcAft>
              <a:buFont typeface="Arial" panose="020B0604020202020204" pitchFamily="34" charset="0"/>
              <a:buChar char="•"/>
              <a:defRPr sz="1500" b="0" kern="100">
                <a:solidFill>
                  <a:schemeClr val="tx1"/>
                </a:solidFill>
                <a:latin typeface="+mn-lt"/>
                <a:ea typeface="+mn-ea"/>
                <a:cs typeface="+mn-cs"/>
              </a:defRPr>
            </a:lvl5pPr>
            <a:lvl6pPr marL="2849557"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659"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5760"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3861"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a:lnSpc>
                <a:spcPct val="100000"/>
              </a:lnSpc>
            </a:pPr>
            <a:endParaRPr lang="en-US" sz="2800" b="1" dirty="0"/>
          </a:p>
          <a:p>
            <a:pPr>
              <a:lnSpc>
                <a:spcPct val="100000"/>
              </a:lnSpc>
            </a:pPr>
            <a:endParaRPr lang="en-US" sz="2800" b="1" dirty="0"/>
          </a:p>
          <a:p>
            <a:pPr>
              <a:lnSpc>
                <a:spcPct val="100000"/>
              </a:lnSpc>
            </a:pPr>
            <a:endParaRPr lang="en-US" sz="2800" b="1" dirty="0"/>
          </a:p>
        </p:txBody>
      </p:sp>
      <p:sp>
        <p:nvSpPr>
          <p:cNvPr id="2" name="Rectang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B1AFB12-2431-C54D-AE2E-2D2DFF518838}"/>
              </a:ext>
            </a:extLst>
          </p:cNvPr>
          <p:cNvSpPr/>
          <p:nvPr/>
        </p:nvSpPr>
        <p:spPr>
          <a:xfrm>
            <a:off x="2648031" y="1960152"/>
            <a:ext cx="6908800" cy="5078313"/>
          </a:xfrm>
          <a:prstGeom prst="rect">
            <a:avLst/>
          </a:prstGeom>
        </p:spPr>
        <p:txBody>
          <a:bodyPr>
            <a:spAutoFit/>
          </a:bodyPr>
          <a:lstStyle/>
          <a:p>
            <a:pPr marL="257181" indent="-257181">
              <a:lnSpc>
                <a:spcPct val="100000"/>
              </a:lnSpc>
              <a:buFont typeface="Arial" panose="020B0604020202020204" pitchFamily="34" charset="0"/>
              <a:buChar char="•"/>
            </a:pPr>
            <a:r>
              <a:rPr lang="en-US" b="1" dirty="0"/>
              <a:t>Robert Fitch, Head of School (Acting)</a:t>
            </a:r>
            <a:br>
              <a:rPr lang="en-US" b="1" dirty="0"/>
            </a:br>
            <a:r>
              <a:rPr lang="en-US" b="1" dirty="0"/>
              <a:t>School of Mechanical and Mechatronic Engineering</a:t>
            </a:r>
            <a:br>
              <a:rPr lang="en-US" b="1" dirty="0"/>
            </a:br>
            <a:r>
              <a:rPr lang="en-US" b="1" dirty="0"/>
              <a:t>Faculty of Engineering and Information Technology</a:t>
            </a:r>
            <a:br>
              <a:rPr lang="en-US" b="1" dirty="0"/>
            </a:br>
            <a:r>
              <a:rPr lang="en-US" b="1" dirty="0"/>
              <a:t>University of Technology Sydney</a:t>
            </a:r>
          </a:p>
          <a:p>
            <a:pPr marL="257181" indent="-257181">
              <a:lnSpc>
                <a:spcPct val="100000"/>
              </a:lnSpc>
              <a:buFont typeface="Arial" panose="020B0604020202020204" pitchFamily="34" charset="0"/>
              <a:buChar char="•"/>
            </a:pPr>
            <a:endParaRPr lang="en-US" b="1" dirty="0"/>
          </a:p>
          <a:p>
            <a:pPr marL="257181" indent="-257181">
              <a:lnSpc>
                <a:spcPct val="100000"/>
              </a:lnSpc>
              <a:buFont typeface="Arial" panose="020B0604020202020204" pitchFamily="34" charset="0"/>
              <a:buChar char="•"/>
            </a:pPr>
            <a:r>
              <a:rPr lang="en-US" b="1" dirty="0"/>
              <a:t>Will Curran, Spacecraft Systems Roboticist</a:t>
            </a:r>
            <a:br>
              <a:rPr lang="en-US" b="1" dirty="0"/>
            </a:br>
            <a:r>
              <a:rPr lang="en-US" b="1" dirty="0"/>
              <a:t>NRL Code 8231 (Control Engineering)</a:t>
            </a:r>
            <a:br>
              <a:rPr lang="en-US" b="1" dirty="0"/>
            </a:br>
            <a:r>
              <a:rPr lang="en-US" b="1" dirty="0"/>
              <a:t>Naval Research Laboratory</a:t>
            </a:r>
            <a:br>
              <a:rPr lang="en-US" b="1" dirty="0"/>
            </a:br>
            <a:r>
              <a:rPr lang="en-US" b="1" dirty="0"/>
              <a:t>Washington, DC</a:t>
            </a:r>
          </a:p>
          <a:p>
            <a:pPr marL="257181" indent="-257181">
              <a:lnSpc>
                <a:spcPct val="100000"/>
              </a:lnSpc>
              <a:buFont typeface="Arial" panose="020B0604020202020204" pitchFamily="34" charset="0"/>
              <a:buChar char="•"/>
            </a:pPr>
            <a:endParaRPr lang="en-US" b="1" dirty="0"/>
          </a:p>
          <a:p>
            <a:pPr marL="257181" indent="-257181">
              <a:lnSpc>
                <a:spcPct val="100000"/>
              </a:lnSpc>
              <a:buFont typeface="Arial" panose="020B0604020202020204" pitchFamily="34" charset="0"/>
              <a:buChar char="•"/>
            </a:pPr>
            <a:r>
              <a:rPr lang="en-US" b="1" dirty="0"/>
              <a:t>Fabio </a:t>
            </a:r>
            <a:r>
              <a:rPr lang="en-US" b="1" dirty="0" err="1"/>
              <a:t>Bonsignorio</a:t>
            </a:r>
            <a:r>
              <a:rPr lang="en-US" b="1" dirty="0"/>
              <a:t/>
            </a:r>
            <a:br>
              <a:rPr lang="en-US" b="1" dirty="0"/>
            </a:br>
            <a:r>
              <a:rPr lang="en-US" b="1" dirty="0"/>
              <a:t>Associate Editor IEEE Robotics &amp; Automation Magazine</a:t>
            </a:r>
            <a:br>
              <a:rPr lang="en-US" b="1" dirty="0"/>
            </a:br>
            <a:r>
              <a:rPr lang="en-US" b="1" dirty="0"/>
              <a:t>IROS 2018 Chair for </a:t>
            </a:r>
            <a:r>
              <a:rPr lang="en-US" b="1" dirty="0" err="1"/>
              <a:t>Enterpreneurship</a:t>
            </a:r>
            <a:endParaRPr lang="en-US" b="1" dirty="0"/>
          </a:p>
          <a:p>
            <a:pPr marL="257181" indent="-257181">
              <a:lnSpc>
                <a:spcPct val="100000"/>
              </a:lnSpc>
              <a:buFont typeface="Arial" panose="020B0604020202020204" pitchFamily="34" charset="0"/>
              <a:buChar char="•"/>
            </a:pPr>
            <a:r>
              <a:rPr lang="en-US" b="1" dirty="0"/>
              <a:t>Visiting Professor</a:t>
            </a:r>
            <a:br>
              <a:rPr lang="en-US" b="1" dirty="0"/>
            </a:br>
            <a:r>
              <a:rPr lang="en-US" b="1" dirty="0"/>
              <a:t>The </a:t>
            </a:r>
            <a:r>
              <a:rPr lang="en-US" b="1" dirty="0" err="1"/>
              <a:t>BioRobotics</a:t>
            </a:r>
            <a:r>
              <a:rPr lang="en-US" b="1" dirty="0"/>
              <a:t> Institute</a:t>
            </a:r>
            <a:br>
              <a:rPr lang="en-US" b="1" dirty="0"/>
            </a:br>
            <a:r>
              <a:rPr lang="en-US" b="1" dirty="0" err="1"/>
              <a:t>Scuola</a:t>
            </a:r>
            <a:r>
              <a:rPr lang="en-US" b="1" dirty="0"/>
              <a:t> </a:t>
            </a:r>
            <a:r>
              <a:rPr lang="en-US" b="1" dirty="0" err="1"/>
              <a:t>Superiore</a:t>
            </a:r>
            <a:r>
              <a:rPr lang="en-US" b="1" dirty="0"/>
              <a:t> </a:t>
            </a:r>
            <a:r>
              <a:rPr lang="en-US" b="1" dirty="0" err="1"/>
              <a:t>Sant'Anna</a:t>
            </a:r>
            <a:r>
              <a:rPr lang="en-US" b="1" dirty="0"/>
              <a:t>, Pisa, Italy</a:t>
            </a:r>
          </a:p>
          <a:p>
            <a:pPr marL="257181" indent="-257181">
              <a:lnSpc>
                <a:spcPct val="100000"/>
              </a:lnSpc>
              <a:buFont typeface="Arial" panose="020B0604020202020204" pitchFamily="34" charset="0"/>
              <a:buChar char="•"/>
            </a:pPr>
            <a:r>
              <a:rPr lang="en-US" b="1" dirty="0"/>
              <a:t>CEO, Heron Robotics</a:t>
            </a:r>
            <a:br>
              <a:rPr lang="en-US" b="1" dirty="0"/>
            </a:br>
            <a:endParaRPr lang="en-US"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4337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3148582" y="389982"/>
            <a:ext cx="7020176" cy="581891"/>
          </a:xfrm>
        </p:spPr>
        <p:txBody>
          <a:bodyPr>
            <a:noAutofit/>
          </a:bodyPr>
          <a:lstStyle/>
          <a:p>
            <a:r>
              <a:rPr lang="en-US" sz="3173" dirty="0"/>
              <a:t>Questions for Panel and Audience</a:t>
            </a:r>
          </a:p>
        </p:txBody>
      </p:sp>
      <p:sp>
        <p:nvSpPr>
          <p:cNvPr id="6" name="Content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14F9F9E-4B8D-1D43-9F96-F6DA57E14224}"/>
              </a:ext>
            </a:extLst>
          </p:cNvPr>
          <p:cNvSpPr txBox="1">
            <a:spLocks/>
          </p:cNvSpPr>
          <p:nvPr/>
        </p:nvSpPr>
        <p:spPr>
          <a:xfrm>
            <a:off x="1883363" y="1741167"/>
            <a:ext cx="11188399" cy="1915299"/>
          </a:xfrm>
          <a:prstGeom prst="rect">
            <a:avLst/>
          </a:prstGeom>
        </p:spPr>
        <p:txBody>
          <a:bodyPr vert="horz" lIns="0" tIns="0" rIns="0" bIns="0" rtlCol="0" anchor="t">
            <a:noAutofit/>
          </a:bodyPr>
          <a:lstStyle>
            <a:lvl1pPr marL="0" indent="0" algn="l" defTabSz="1036204" rtl="0" eaLnBrk="1" latinLnBrk="0" hangingPunct="1">
              <a:lnSpc>
                <a:spcPts val="1800"/>
              </a:lnSpc>
              <a:spcBef>
                <a:spcPts val="0"/>
              </a:spcBef>
              <a:spcAft>
                <a:spcPts val="300"/>
              </a:spcAft>
              <a:buFontTx/>
              <a:buNone/>
              <a:defRPr sz="1500" kern="100">
                <a:solidFill>
                  <a:schemeClr val="tx2"/>
                </a:solidFill>
                <a:latin typeface="+mn-lt"/>
                <a:ea typeface="+mn-ea"/>
                <a:cs typeface="+mn-cs"/>
              </a:defRPr>
            </a:lvl1pPr>
            <a:lvl2pPr marL="0" indent="0" algn="l" defTabSz="1036204" rtl="0" eaLnBrk="1" latinLnBrk="0" hangingPunct="1">
              <a:lnSpc>
                <a:spcPts val="1800"/>
              </a:lnSpc>
              <a:spcBef>
                <a:spcPts val="0"/>
              </a:spcBef>
              <a:spcAft>
                <a:spcPts val="300"/>
              </a:spcAft>
              <a:buFontTx/>
              <a:buNone/>
              <a:defRPr sz="1500" b="1" kern="100">
                <a:solidFill>
                  <a:schemeClr val="tx2"/>
                </a:solidFill>
                <a:latin typeface="+mn-lt"/>
                <a:ea typeface="+mn-ea"/>
                <a:cs typeface="+mn-cs"/>
              </a:defRPr>
            </a:lvl2pPr>
            <a:lvl3pPr marL="461925" indent="-234930" algn="l" defTabSz="1036204"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680" indent="-236518" algn="l" defTabSz="1036204"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323" indent="-220645" algn="l" defTabSz="1036204" rtl="0" eaLnBrk="1" latinLnBrk="0" hangingPunct="1">
              <a:lnSpc>
                <a:spcPts val="1800"/>
              </a:lnSpc>
              <a:spcBef>
                <a:spcPts val="0"/>
              </a:spcBef>
              <a:spcAft>
                <a:spcPts val="300"/>
              </a:spcAft>
              <a:buFont typeface="Arial" panose="020B0604020202020204" pitchFamily="34" charset="0"/>
              <a:buChar char="•"/>
              <a:defRPr sz="1500" b="0" kern="100">
                <a:solidFill>
                  <a:schemeClr val="tx1"/>
                </a:solidFill>
                <a:latin typeface="+mn-lt"/>
                <a:ea typeface="+mn-ea"/>
                <a:cs typeface="+mn-cs"/>
              </a:defRPr>
            </a:lvl5pPr>
            <a:lvl6pPr marL="2849557"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659"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5760"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3861"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a:lnSpc>
                <a:spcPct val="100000"/>
              </a:lnSpc>
            </a:pPr>
            <a:endParaRPr lang="en-US" sz="2800" b="1" dirty="0"/>
          </a:p>
          <a:p>
            <a:pPr>
              <a:lnSpc>
                <a:spcPct val="100000"/>
              </a:lnSpc>
            </a:pPr>
            <a:endParaRPr lang="en-US" sz="2800" b="1" dirty="0"/>
          </a:p>
          <a:p>
            <a:pPr>
              <a:lnSpc>
                <a:spcPct val="100000"/>
              </a:lnSpc>
            </a:pPr>
            <a:endParaRPr lang="en-US" sz="2800" b="1" dirty="0"/>
          </a:p>
        </p:txBody>
      </p:sp>
      <p:sp>
        <p:nvSpPr>
          <p:cNvPr id="5" name="Rectang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7A1A12-BF11-0D4D-BA34-5D0E61157C52}"/>
              </a:ext>
            </a:extLst>
          </p:cNvPr>
          <p:cNvSpPr/>
          <p:nvPr/>
        </p:nvSpPr>
        <p:spPr>
          <a:xfrm>
            <a:off x="2058659" y="3203313"/>
            <a:ext cx="10837806" cy="1754326"/>
          </a:xfrm>
          <a:prstGeom prst="rect">
            <a:avLst/>
          </a:prstGeom>
        </p:spPr>
        <p:txBody>
          <a:bodyPr wrap="square">
            <a:spAutoFit/>
          </a:bodyPr>
          <a:lstStyle/>
          <a:p>
            <a:r>
              <a:rPr lang="en-US" sz="3600" b="1" i="1" dirty="0"/>
              <a:t>What role do you see verification (either formal or informal) playing in the advancement and adoption of autonomous systems?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153902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3148582" y="389982"/>
            <a:ext cx="7020176" cy="581891"/>
          </a:xfrm>
        </p:spPr>
        <p:txBody>
          <a:bodyPr>
            <a:noAutofit/>
          </a:bodyPr>
          <a:lstStyle/>
          <a:p>
            <a:r>
              <a:rPr lang="en-US" sz="3173" dirty="0"/>
              <a:t>Questions for Panel and Audience</a:t>
            </a:r>
          </a:p>
        </p:txBody>
      </p:sp>
      <p:sp>
        <p:nvSpPr>
          <p:cNvPr id="6" name="Content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14F9F9E-4B8D-1D43-9F96-F6DA57E14224}"/>
              </a:ext>
            </a:extLst>
          </p:cNvPr>
          <p:cNvSpPr txBox="1">
            <a:spLocks/>
          </p:cNvSpPr>
          <p:nvPr/>
        </p:nvSpPr>
        <p:spPr>
          <a:xfrm>
            <a:off x="1883363" y="1741167"/>
            <a:ext cx="11188399" cy="1915299"/>
          </a:xfrm>
          <a:prstGeom prst="rect">
            <a:avLst/>
          </a:prstGeom>
        </p:spPr>
        <p:txBody>
          <a:bodyPr vert="horz" lIns="0" tIns="0" rIns="0" bIns="0" rtlCol="0" anchor="t">
            <a:noAutofit/>
          </a:bodyPr>
          <a:lstStyle>
            <a:lvl1pPr marL="0" indent="0" algn="l" defTabSz="1036204" rtl="0" eaLnBrk="1" latinLnBrk="0" hangingPunct="1">
              <a:lnSpc>
                <a:spcPts val="1800"/>
              </a:lnSpc>
              <a:spcBef>
                <a:spcPts val="0"/>
              </a:spcBef>
              <a:spcAft>
                <a:spcPts val="300"/>
              </a:spcAft>
              <a:buFontTx/>
              <a:buNone/>
              <a:defRPr sz="1500" kern="100">
                <a:solidFill>
                  <a:schemeClr val="tx2"/>
                </a:solidFill>
                <a:latin typeface="+mn-lt"/>
                <a:ea typeface="+mn-ea"/>
                <a:cs typeface="+mn-cs"/>
              </a:defRPr>
            </a:lvl1pPr>
            <a:lvl2pPr marL="0" indent="0" algn="l" defTabSz="1036204" rtl="0" eaLnBrk="1" latinLnBrk="0" hangingPunct="1">
              <a:lnSpc>
                <a:spcPts val="1800"/>
              </a:lnSpc>
              <a:spcBef>
                <a:spcPts val="0"/>
              </a:spcBef>
              <a:spcAft>
                <a:spcPts val="300"/>
              </a:spcAft>
              <a:buFontTx/>
              <a:buNone/>
              <a:defRPr sz="1500" b="1" kern="100">
                <a:solidFill>
                  <a:schemeClr val="tx2"/>
                </a:solidFill>
                <a:latin typeface="+mn-lt"/>
                <a:ea typeface="+mn-ea"/>
                <a:cs typeface="+mn-cs"/>
              </a:defRPr>
            </a:lvl2pPr>
            <a:lvl3pPr marL="461925" indent="-234930" algn="l" defTabSz="1036204"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680" indent="-236518" algn="l" defTabSz="1036204"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323" indent="-220645" algn="l" defTabSz="1036204" rtl="0" eaLnBrk="1" latinLnBrk="0" hangingPunct="1">
              <a:lnSpc>
                <a:spcPts val="1800"/>
              </a:lnSpc>
              <a:spcBef>
                <a:spcPts val="0"/>
              </a:spcBef>
              <a:spcAft>
                <a:spcPts val="300"/>
              </a:spcAft>
              <a:buFont typeface="Arial" panose="020B0604020202020204" pitchFamily="34" charset="0"/>
              <a:buChar char="•"/>
              <a:defRPr sz="1500" b="0" kern="100">
                <a:solidFill>
                  <a:schemeClr val="tx1"/>
                </a:solidFill>
                <a:latin typeface="+mn-lt"/>
                <a:ea typeface="+mn-ea"/>
                <a:cs typeface="+mn-cs"/>
              </a:defRPr>
            </a:lvl5pPr>
            <a:lvl6pPr marL="2849557"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659"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5760"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3861"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a:lnSpc>
                <a:spcPct val="100000"/>
              </a:lnSpc>
            </a:pPr>
            <a:endParaRPr lang="en-US" sz="2800" b="1" dirty="0"/>
          </a:p>
          <a:p>
            <a:pPr>
              <a:lnSpc>
                <a:spcPct val="100000"/>
              </a:lnSpc>
            </a:pPr>
            <a:endParaRPr lang="en-US" sz="2800" b="1" dirty="0"/>
          </a:p>
          <a:p>
            <a:pPr>
              <a:lnSpc>
                <a:spcPct val="100000"/>
              </a:lnSpc>
            </a:pPr>
            <a:endParaRPr lang="en-US" sz="2800" b="1" dirty="0"/>
          </a:p>
        </p:txBody>
      </p:sp>
      <p:sp>
        <p:nvSpPr>
          <p:cNvPr id="5" name="Rectang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7A1A12-BF11-0D4D-BA34-5D0E61157C52}"/>
              </a:ext>
            </a:extLst>
          </p:cNvPr>
          <p:cNvSpPr/>
          <p:nvPr/>
        </p:nvSpPr>
        <p:spPr>
          <a:xfrm>
            <a:off x="2058659" y="3203313"/>
            <a:ext cx="10837806" cy="2862322"/>
          </a:xfrm>
          <a:prstGeom prst="rect">
            <a:avLst/>
          </a:prstGeom>
        </p:spPr>
        <p:txBody>
          <a:bodyPr wrap="square">
            <a:spAutoFit/>
          </a:bodyPr>
          <a:lstStyle/>
          <a:p>
            <a:r>
              <a:rPr lang="en-US" sz="3600" b="1" i="1" dirty="0"/>
              <a:t>To what extent can existing verification processes for software and for physical platforms (such as aircraft) be utilized to verify autonomous systems (excepting the inclusion of ML for now)?</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253585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3148582" y="389982"/>
            <a:ext cx="7020176" cy="581891"/>
          </a:xfrm>
        </p:spPr>
        <p:txBody>
          <a:bodyPr>
            <a:noAutofit/>
          </a:bodyPr>
          <a:lstStyle/>
          <a:p>
            <a:r>
              <a:rPr lang="en-US" sz="3173" dirty="0"/>
              <a:t>Questions for Panel and Audience</a:t>
            </a:r>
          </a:p>
        </p:txBody>
      </p:sp>
      <p:sp>
        <p:nvSpPr>
          <p:cNvPr id="6" name="Content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14F9F9E-4B8D-1D43-9F96-F6DA57E14224}"/>
              </a:ext>
            </a:extLst>
          </p:cNvPr>
          <p:cNvSpPr txBox="1">
            <a:spLocks/>
          </p:cNvSpPr>
          <p:nvPr/>
        </p:nvSpPr>
        <p:spPr>
          <a:xfrm>
            <a:off x="1883363" y="1741167"/>
            <a:ext cx="11188399" cy="1915299"/>
          </a:xfrm>
          <a:prstGeom prst="rect">
            <a:avLst/>
          </a:prstGeom>
        </p:spPr>
        <p:txBody>
          <a:bodyPr vert="horz" lIns="0" tIns="0" rIns="0" bIns="0" rtlCol="0" anchor="t">
            <a:noAutofit/>
          </a:bodyPr>
          <a:lstStyle>
            <a:lvl1pPr marL="0" indent="0" algn="l" defTabSz="1036204" rtl="0" eaLnBrk="1" latinLnBrk="0" hangingPunct="1">
              <a:lnSpc>
                <a:spcPts val="1800"/>
              </a:lnSpc>
              <a:spcBef>
                <a:spcPts val="0"/>
              </a:spcBef>
              <a:spcAft>
                <a:spcPts val="300"/>
              </a:spcAft>
              <a:buFontTx/>
              <a:buNone/>
              <a:defRPr sz="1500" kern="100">
                <a:solidFill>
                  <a:schemeClr val="tx2"/>
                </a:solidFill>
                <a:latin typeface="+mn-lt"/>
                <a:ea typeface="+mn-ea"/>
                <a:cs typeface="+mn-cs"/>
              </a:defRPr>
            </a:lvl1pPr>
            <a:lvl2pPr marL="0" indent="0" algn="l" defTabSz="1036204" rtl="0" eaLnBrk="1" latinLnBrk="0" hangingPunct="1">
              <a:lnSpc>
                <a:spcPts val="1800"/>
              </a:lnSpc>
              <a:spcBef>
                <a:spcPts val="0"/>
              </a:spcBef>
              <a:spcAft>
                <a:spcPts val="300"/>
              </a:spcAft>
              <a:buFontTx/>
              <a:buNone/>
              <a:defRPr sz="1500" b="1" kern="100">
                <a:solidFill>
                  <a:schemeClr val="tx2"/>
                </a:solidFill>
                <a:latin typeface="+mn-lt"/>
                <a:ea typeface="+mn-ea"/>
                <a:cs typeface="+mn-cs"/>
              </a:defRPr>
            </a:lvl2pPr>
            <a:lvl3pPr marL="461925" indent="-234930" algn="l" defTabSz="1036204"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680" indent="-236518" algn="l" defTabSz="1036204"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323" indent="-220645" algn="l" defTabSz="1036204" rtl="0" eaLnBrk="1" latinLnBrk="0" hangingPunct="1">
              <a:lnSpc>
                <a:spcPts val="1800"/>
              </a:lnSpc>
              <a:spcBef>
                <a:spcPts val="0"/>
              </a:spcBef>
              <a:spcAft>
                <a:spcPts val="300"/>
              </a:spcAft>
              <a:buFont typeface="Arial" panose="020B0604020202020204" pitchFamily="34" charset="0"/>
              <a:buChar char="•"/>
              <a:defRPr sz="1500" b="0" kern="100">
                <a:solidFill>
                  <a:schemeClr val="tx1"/>
                </a:solidFill>
                <a:latin typeface="+mn-lt"/>
                <a:ea typeface="+mn-ea"/>
                <a:cs typeface="+mn-cs"/>
              </a:defRPr>
            </a:lvl5pPr>
            <a:lvl6pPr marL="2849557"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659"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5760"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3861"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a:lnSpc>
                <a:spcPct val="100000"/>
              </a:lnSpc>
            </a:pPr>
            <a:endParaRPr lang="en-US" sz="2800" b="1" dirty="0"/>
          </a:p>
          <a:p>
            <a:pPr>
              <a:lnSpc>
                <a:spcPct val="100000"/>
              </a:lnSpc>
            </a:pPr>
            <a:endParaRPr lang="en-US" sz="2800" b="1" dirty="0"/>
          </a:p>
          <a:p>
            <a:pPr>
              <a:lnSpc>
                <a:spcPct val="100000"/>
              </a:lnSpc>
            </a:pPr>
            <a:endParaRPr lang="en-US" sz="2800" b="1" dirty="0"/>
          </a:p>
        </p:txBody>
      </p:sp>
      <p:sp>
        <p:nvSpPr>
          <p:cNvPr id="5" name="Rectang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7A1A12-BF11-0D4D-BA34-5D0E61157C52}"/>
              </a:ext>
            </a:extLst>
          </p:cNvPr>
          <p:cNvSpPr/>
          <p:nvPr/>
        </p:nvSpPr>
        <p:spPr>
          <a:xfrm>
            <a:off x="1688491" y="2483785"/>
            <a:ext cx="10837806" cy="3416320"/>
          </a:xfrm>
          <a:prstGeom prst="rect">
            <a:avLst/>
          </a:prstGeom>
        </p:spPr>
        <p:txBody>
          <a:bodyPr wrap="square">
            <a:spAutoFit/>
          </a:bodyPr>
          <a:lstStyle/>
          <a:p>
            <a:r>
              <a:rPr lang="en-US" sz="3600" b="1" i="1" dirty="0"/>
              <a:t>What are the limitations going forward for simply extending existing approaches to verification, </a:t>
            </a:r>
            <a:r>
              <a:rPr lang="en-US" sz="3600" b="1" i="1" dirty="0" err="1"/>
              <a:t>wrt</a:t>
            </a:r>
            <a:r>
              <a:rPr lang="en-US" sz="3600" b="1" i="1" dirty="0"/>
              <a:t> autonomous systems?  </a:t>
            </a:r>
            <a:br>
              <a:rPr lang="en-US" sz="3600" b="1" i="1" dirty="0"/>
            </a:br>
            <a:r>
              <a:rPr lang="en-US" sz="3600" b="1" i="1" dirty="0"/>
              <a:t/>
            </a:r>
            <a:br>
              <a:rPr lang="en-US" sz="3600" b="1" i="1" dirty="0"/>
            </a:br>
            <a:r>
              <a:rPr lang="en-US" sz="3600" b="1" i="1" dirty="0"/>
              <a:t>Do we need radical new ideas to address verification?  “Laws of Robotics” perhaps?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237548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3148582" y="389982"/>
            <a:ext cx="7020176" cy="581891"/>
          </a:xfrm>
        </p:spPr>
        <p:txBody>
          <a:bodyPr>
            <a:noAutofit/>
          </a:bodyPr>
          <a:lstStyle/>
          <a:p>
            <a:r>
              <a:rPr lang="en-US" sz="3173" dirty="0"/>
              <a:t>Questions for Panel and Audience</a:t>
            </a:r>
          </a:p>
        </p:txBody>
      </p:sp>
      <p:sp>
        <p:nvSpPr>
          <p:cNvPr id="6" name="Content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14F9F9E-4B8D-1D43-9F96-F6DA57E14224}"/>
              </a:ext>
            </a:extLst>
          </p:cNvPr>
          <p:cNvSpPr txBox="1">
            <a:spLocks/>
          </p:cNvSpPr>
          <p:nvPr/>
        </p:nvSpPr>
        <p:spPr>
          <a:xfrm>
            <a:off x="1883363" y="1741167"/>
            <a:ext cx="11188399" cy="1915299"/>
          </a:xfrm>
          <a:prstGeom prst="rect">
            <a:avLst/>
          </a:prstGeom>
        </p:spPr>
        <p:txBody>
          <a:bodyPr vert="horz" lIns="0" tIns="0" rIns="0" bIns="0" rtlCol="0" anchor="t">
            <a:noAutofit/>
          </a:bodyPr>
          <a:lstStyle>
            <a:lvl1pPr marL="0" indent="0" algn="l" defTabSz="1036204" rtl="0" eaLnBrk="1" latinLnBrk="0" hangingPunct="1">
              <a:lnSpc>
                <a:spcPts val="1800"/>
              </a:lnSpc>
              <a:spcBef>
                <a:spcPts val="0"/>
              </a:spcBef>
              <a:spcAft>
                <a:spcPts val="300"/>
              </a:spcAft>
              <a:buFontTx/>
              <a:buNone/>
              <a:defRPr sz="1500" kern="100">
                <a:solidFill>
                  <a:schemeClr val="tx2"/>
                </a:solidFill>
                <a:latin typeface="+mn-lt"/>
                <a:ea typeface="+mn-ea"/>
                <a:cs typeface="+mn-cs"/>
              </a:defRPr>
            </a:lvl1pPr>
            <a:lvl2pPr marL="0" indent="0" algn="l" defTabSz="1036204" rtl="0" eaLnBrk="1" latinLnBrk="0" hangingPunct="1">
              <a:lnSpc>
                <a:spcPts val="1800"/>
              </a:lnSpc>
              <a:spcBef>
                <a:spcPts val="0"/>
              </a:spcBef>
              <a:spcAft>
                <a:spcPts val="300"/>
              </a:spcAft>
              <a:buFontTx/>
              <a:buNone/>
              <a:defRPr sz="1500" b="1" kern="100">
                <a:solidFill>
                  <a:schemeClr val="tx2"/>
                </a:solidFill>
                <a:latin typeface="+mn-lt"/>
                <a:ea typeface="+mn-ea"/>
                <a:cs typeface="+mn-cs"/>
              </a:defRPr>
            </a:lvl2pPr>
            <a:lvl3pPr marL="461925" indent="-234930" algn="l" defTabSz="1036204"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680" indent="-236518" algn="l" defTabSz="1036204"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323" indent="-220645" algn="l" defTabSz="1036204" rtl="0" eaLnBrk="1" latinLnBrk="0" hangingPunct="1">
              <a:lnSpc>
                <a:spcPts val="1800"/>
              </a:lnSpc>
              <a:spcBef>
                <a:spcPts val="0"/>
              </a:spcBef>
              <a:spcAft>
                <a:spcPts val="300"/>
              </a:spcAft>
              <a:buFont typeface="Arial" panose="020B0604020202020204" pitchFamily="34" charset="0"/>
              <a:buChar char="•"/>
              <a:defRPr sz="1500" b="0" kern="100">
                <a:solidFill>
                  <a:schemeClr val="tx1"/>
                </a:solidFill>
                <a:latin typeface="+mn-lt"/>
                <a:ea typeface="+mn-ea"/>
                <a:cs typeface="+mn-cs"/>
              </a:defRPr>
            </a:lvl5pPr>
            <a:lvl6pPr marL="2849557"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659"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5760"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3861"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a:lnSpc>
                <a:spcPct val="100000"/>
              </a:lnSpc>
            </a:pPr>
            <a:endParaRPr lang="en-US" sz="2800" b="1" dirty="0"/>
          </a:p>
          <a:p>
            <a:pPr>
              <a:lnSpc>
                <a:spcPct val="100000"/>
              </a:lnSpc>
            </a:pPr>
            <a:endParaRPr lang="en-US" sz="2800" b="1" dirty="0"/>
          </a:p>
          <a:p>
            <a:pPr>
              <a:lnSpc>
                <a:spcPct val="100000"/>
              </a:lnSpc>
            </a:pPr>
            <a:endParaRPr lang="en-US" sz="2800" b="1" dirty="0"/>
          </a:p>
        </p:txBody>
      </p:sp>
      <p:sp>
        <p:nvSpPr>
          <p:cNvPr id="5" name="Rectang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7A1A12-BF11-0D4D-BA34-5D0E61157C52}"/>
              </a:ext>
            </a:extLst>
          </p:cNvPr>
          <p:cNvSpPr/>
          <p:nvPr/>
        </p:nvSpPr>
        <p:spPr>
          <a:xfrm>
            <a:off x="1883363" y="2698816"/>
            <a:ext cx="10837806" cy="2862322"/>
          </a:xfrm>
          <a:prstGeom prst="rect">
            <a:avLst/>
          </a:prstGeom>
        </p:spPr>
        <p:txBody>
          <a:bodyPr wrap="square">
            <a:spAutoFit/>
          </a:bodyPr>
          <a:lstStyle/>
          <a:p>
            <a:r>
              <a:rPr lang="en-US" sz="3600" b="1" i="1" dirty="0"/>
              <a:t>Current verification processes are different for software and for physical platforms such as aircraft. But autonomous aerial platforms include both software and physical systems.  Can a single verification process serve both?</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900380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3148582" y="389982"/>
            <a:ext cx="7020176" cy="581891"/>
          </a:xfrm>
        </p:spPr>
        <p:txBody>
          <a:bodyPr>
            <a:noAutofit/>
          </a:bodyPr>
          <a:lstStyle/>
          <a:p>
            <a:r>
              <a:rPr lang="en-US" sz="3173" dirty="0"/>
              <a:t>Questions for Panel and Audience</a:t>
            </a:r>
          </a:p>
        </p:txBody>
      </p:sp>
      <p:sp>
        <p:nvSpPr>
          <p:cNvPr id="6" name="Content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14F9F9E-4B8D-1D43-9F96-F6DA57E14224}"/>
              </a:ext>
            </a:extLst>
          </p:cNvPr>
          <p:cNvSpPr txBox="1">
            <a:spLocks/>
          </p:cNvSpPr>
          <p:nvPr/>
        </p:nvSpPr>
        <p:spPr>
          <a:xfrm>
            <a:off x="1883363" y="1741167"/>
            <a:ext cx="11188399" cy="1915299"/>
          </a:xfrm>
          <a:prstGeom prst="rect">
            <a:avLst/>
          </a:prstGeom>
        </p:spPr>
        <p:txBody>
          <a:bodyPr vert="horz" lIns="0" tIns="0" rIns="0" bIns="0" rtlCol="0" anchor="t">
            <a:noAutofit/>
          </a:bodyPr>
          <a:lstStyle>
            <a:lvl1pPr marL="0" indent="0" algn="l" defTabSz="1036204" rtl="0" eaLnBrk="1" latinLnBrk="0" hangingPunct="1">
              <a:lnSpc>
                <a:spcPts val="1800"/>
              </a:lnSpc>
              <a:spcBef>
                <a:spcPts val="0"/>
              </a:spcBef>
              <a:spcAft>
                <a:spcPts val="300"/>
              </a:spcAft>
              <a:buFontTx/>
              <a:buNone/>
              <a:defRPr sz="1500" kern="100">
                <a:solidFill>
                  <a:schemeClr val="tx2"/>
                </a:solidFill>
                <a:latin typeface="+mn-lt"/>
                <a:ea typeface="+mn-ea"/>
                <a:cs typeface="+mn-cs"/>
              </a:defRPr>
            </a:lvl1pPr>
            <a:lvl2pPr marL="0" indent="0" algn="l" defTabSz="1036204" rtl="0" eaLnBrk="1" latinLnBrk="0" hangingPunct="1">
              <a:lnSpc>
                <a:spcPts val="1800"/>
              </a:lnSpc>
              <a:spcBef>
                <a:spcPts val="0"/>
              </a:spcBef>
              <a:spcAft>
                <a:spcPts val="300"/>
              </a:spcAft>
              <a:buFontTx/>
              <a:buNone/>
              <a:defRPr sz="1500" b="1" kern="100">
                <a:solidFill>
                  <a:schemeClr val="tx2"/>
                </a:solidFill>
                <a:latin typeface="+mn-lt"/>
                <a:ea typeface="+mn-ea"/>
                <a:cs typeface="+mn-cs"/>
              </a:defRPr>
            </a:lvl2pPr>
            <a:lvl3pPr marL="461925" indent="-234930" algn="l" defTabSz="1036204"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680" indent="-236518" algn="l" defTabSz="1036204"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323" indent="-220645" algn="l" defTabSz="1036204" rtl="0" eaLnBrk="1" latinLnBrk="0" hangingPunct="1">
              <a:lnSpc>
                <a:spcPts val="1800"/>
              </a:lnSpc>
              <a:spcBef>
                <a:spcPts val="0"/>
              </a:spcBef>
              <a:spcAft>
                <a:spcPts val="300"/>
              </a:spcAft>
              <a:buFont typeface="Arial" panose="020B0604020202020204" pitchFamily="34" charset="0"/>
              <a:buChar char="•"/>
              <a:defRPr sz="1500" b="0" kern="100">
                <a:solidFill>
                  <a:schemeClr val="tx1"/>
                </a:solidFill>
                <a:latin typeface="+mn-lt"/>
                <a:ea typeface="+mn-ea"/>
                <a:cs typeface="+mn-cs"/>
              </a:defRPr>
            </a:lvl5pPr>
            <a:lvl6pPr marL="2849557"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659"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5760"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3861"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a:lnSpc>
                <a:spcPct val="100000"/>
              </a:lnSpc>
            </a:pPr>
            <a:endParaRPr lang="en-US" sz="2800" b="1" dirty="0"/>
          </a:p>
          <a:p>
            <a:pPr>
              <a:lnSpc>
                <a:spcPct val="100000"/>
              </a:lnSpc>
            </a:pPr>
            <a:endParaRPr lang="en-US" sz="2800" b="1" dirty="0"/>
          </a:p>
          <a:p>
            <a:pPr>
              <a:lnSpc>
                <a:spcPct val="100000"/>
              </a:lnSpc>
            </a:pPr>
            <a:endParaRPr lang="en-US" sz="2800" b="1" dirty="0"/>
          </a:p>
        </p:txBody>
      </p:sp>
      <p:sp>
        <p:nvSpPr>
          <p:cNvPr id="5" name="Rectang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7A1A12-BF11-0D4D-BA34-5D0E61157C52}"/>
              </a:ext>
            </a:extLst>
          </p:cNvPr>
          <p:cNvSpPr/>
          <p:nvPr/>
        </p:nvSpPr>
        <p:spPr>
          <a:xfrm>
            <a:off x="2058659" y="3203313"/>
            <a:ext cx="10837806" cy="1754326"/>
          </a:xfrm>
          <a:prstGeom prst="rect">
            <a:avLst/>
          </a:prstGeom>
        </p:spPr>
        <p:txBody>
          <a:bodyPr wrap="square">
            <a:spAutoFit/>
          </a:bodyPr>
          <a:lstStyle/>
          <a:p>
            <a:r>
              <a:rPr lang="en-US" sz="3600" b="1" i="1" dirty="0"/>
              <a:t>How can autonomous systems accurately model their own uncertainty and robustly direct their own actions to mitigate risk?</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162140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3148582" y="389982"/>
            <a:ext cx="7020176" cy="581891"/>
          </a:xfrm>
        </p:spPr>
        <p:txBody>
          <a:bodyPr>
            <a:noAutofit/>
          </a:bodyPr>
          <a:lstStyle/>
          <a:p>
            <a:r>
              <a:rPr lang="en-US" sz="3173" dirty="0"/>
              <a:t>Questions for Panel and Audience</a:t>
            </a:r>
          </a:p>
        </p:txBody>
      </p:sp>
      <p:sp>
        <p:nvSpPr>
          <p:cNvPr id="6" name="Content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14F9F9E-4B8D-1D43-9F96-F6DA57E14224}"/>
              </a:ext>
            </a:extLst>
          </p:cNvPr>
          <p:cNvSpPr txBox="1">
            <a:spLocks/>
          </p:cNvSpPr>
          <p:nvPr/>
        </p:nvSpPr>
        <p:spPr>
          <a:xfrm>
            <a:off x="1883363" y="1741167"/>
            <a:ext cx="11188399" cy="1915299"/>
          </a:xfrm>
          <a:prstGeom prst="rect">
            <a:avLst/>
          </a:prstGeom>
        </p:spPr>
        <p:txBody>
          <a:bodyPr vert="horz" lIns="0" tIns="0" rIns="0" bIns="0" rtlCol="0" anchor="t">
            <a:noAutofit/>
          </a:bodyPr>
          <a:lstStyle>
            <a:lvl1pPr marL="0" indent="0" algn="l" defTabSz="1036204" rtl="0" eaLnBrk="1" latinLnBrk="0" hangingPunct="1">
              <a:lnSpc>
                <a:spcPts val="1800"/>
              </a:lnSpc>
              <a:spcBef>
                <a:spcPts val="0"/>
              </a:spcBef>
              <a:spcAft>
                <a:spcPts val="300"/>
              </a:spcAft>
              <a:buFontTx/>
              <a:buNone/>
              <a:defRPr sz="1500" kern="100">
                <a:solidFill>
                  <a:schemeClr val="tx2"/>
                </a:solidFill>
                <a:latin typeface="+mn-lt"/>
                <a:ea typeface="+mn-ea"/>
                <a:cs typeface="+mn-cs"/>
              </a:defRPr>
            </a:lvl1pPr>
            <a:lvl2pPr marL="0" indent="0" algn="l" defTabSz="1036204" rtl="0" eaLnBrk="1" latinLnBrk="0" hangingPunct="1">
              <a:lnSpc>
                <a:spcPts val="1800"/>
              </a:lnSpc>
              <a:spcBef>
                <a:spcPts val="0"/>
              </a:spcBef>
              <a:spcAft>
                <a:spcPts val="300"/>
              </a:spcAft>
              <a:buFontTx/>
              <a:buNone/>
              <a:defRPr sz="1500" b="1" kern="100">
                <a:solidFill>
                  <a:schemeClr val="tx2"/>
                </a:solidFill>
                <a:latin typeface="+mn-lt"/>
                <a:ea typeface="+mn-ea"/>
                <a:cs typeface="+mn-cs"/>
              </a:defRPr>
            </a:lvl2pPr>
            <a:lvl3pPr marL="461925" indent="-234930" algn="l" defTabSz="1036204"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680" indent="-236518" algn="l" defTabSz="1036204"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323" indent="-220645" algn="l" defTabSz="1036204" rtl="0" eaLnBrk="1" latinLnBrk="0" hangingPunct="1">
              <a:lnSpc>
                <a:spcPts val="1800"/>
              </a:lnSpc>
              <a:spcBef>
                <a:spcPts val="0"/>
              </a:spcBef>
              <a:spcAft>
                <a:spcPts val="300"/>
              </a:spcAft>
              <a:buFont typeface="Arial" panose="020B0604020202020204" pitchFamily="34" charset="0"/>
              <a:buChar char="•"/>
              <a:defRPr sz="1500" b="0" kern="100">
                <a:solidFill>
                  <a:schemeClr val="tx1"/>
                </a:solidFill>
                <a:latin typeface="+mn-lt"/>
                <a:ea typeface="+mn-ea"/>
                <a:cs typeface="+mn-cs"/>
              </a:defRPr>
            </a:lvl5pPr>
            <a:lvl6pPr marL="2849557"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659"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5760"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3861"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a:lnSpc>
                <a:spcPct val="100000"/>
              </a:lnSpc>
            </a:pPr>
            <a:endParaRPr lang="en-US" sz="2800" b="1" dirty="0"/>
          </a:p>
          <a:p>
            <a:pPr>
              <a:lnSpc>
                <a:spcPct val="100000"/>
              </a:lnSpc>
            </a:pPr>
            <a:endParaRPr lang="en-US" sz="2800" b="1" dirty="0"/>
          </a:p>
          <a:p>
            <a:pPr>
              <a:lnSpc>
                <a:spcPct val="100000"/>
              </a:lnSpc>
            </a:pPr>
            <a:endParaRPr lang="en-US" sz="2800" b="1" dirty="0"/>
          </a:p>
        </p:txBody>
      </p:sp>
      <p:sp>
        <p:nvSpPr>
          <p:cNvPr id="5" name="Rectang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7A1A12-BF11-0D4D-BA34-5D0E61157C52}"/>
              </a:ext>
            </a:extLst>
          </p:cNvPr>
          <p:cNvSpPr/>
          <p:nvPr/>
        </p:nvSpPr>
        <p:spPr>
          <a:xfrm>
            <a:off x="2058659" y="2440601"/>
            <a:ext cx="10837806" cy="3970318"/>
          </a:xfrm>
          <a:prstGeom prst="rect">
            <a:avLst/>
          </a:prstGeom>
        </p:spPr>
        <p:txBody>
          <a:bodyPr wrap="square">
            <a:spAutoFit/>
          </a:bodyPr>
          <a:lstStyle/>
          <a:p>
            <a:r>
              <a:rPr lang="en-US" sz="3600" b="1" i="1" dirty="0"/>
              <a:t>How should an autonomous system balance risk (due to uncertainty, either of its model or the outcome of its actions) and reward?  Is this simply a parameter setting? Are there moral or ethical aspects of the resultant behavior of the autonomous system that should be constrained?</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588794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3148582" y="389982"/>
            <a:ext cx="7020176" cy="581891"/>
          </a:xfrm>
        </p:spPr>
        <p:txBody>
          <a:bodyPr>
            <a:noAutofit/>
          </a:bodyPr>
          <a:lstStyle/>
          <a:p>
            <a:r>
              <a:rPr lang="en-US" sz="3173" dirty="0"/>
              <a:t>Questions for Panel and Audience</a:t>
            </a:r>
          </a:p>
        </p:txBody>
      </p:sp>
      <p:sp>
        <p:nvSpPr>
          <p:cNvPr id="6" name="Content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14F9F9E-4B8D-1D43-9F96-F6DA57E14224}"/>
              </a:ext>
            </a:extLst>
          </p:cNvPr>
          <p:cNvSpPr txBox="1">
            <a:spLocks/>
          </p:cNvSpPr>
          <p:nvPr/>
        </p:nvSpPr>
        <p:spPr>
          <a:xfrm>
            <a:off x="1883363" y="1741167"/>
            <a:ext cx="11188399" cy="1915299"/>
          </a:xfrm>
          <a:prstGeom prst="rect">
            <a:avLst/>
          </a:prstGeom>
        </p:spPr>
        <p:txBody>
          <a:bodyPr vert="horz" lIns="0" tIns="0" rIns="0" bIns="0" rtlCol="0" anchor="t">
            <a:noAutofit/>
          </a:bodyPr>
          <a:lstStyle>
            <a:lvl1pPr marL="0" indent="0" algn="l" defTabSz="1036204" rtl="0" eaLnBrk="1" latinLnBrk="0" hangingPunct="1">
              <a:lnSpc>
                <a:spcPts val="1800"/>
              </a:lnSpc>
              <a:spcBef>
                <a:spcPts val="0"/>
              </a:spcBef>
              <a:spcAft>
                <a:spcPts val="300"/>
              </a:spcAft>
              <a:buFontTx/>
              <a:buNone/>
              <a:defRPr sz="1500" kern="100">
                <a:solidFill>
                  <a:schemeClr val="tx2"/>
                </a:solidFill>
                <a:latin typeface="+mn-lt"/>
                <a:ea typeface="+mn-ea"/>
                <a:cs typeface="+mn-cs"/>
              </a:defRPr>
            </a:lvl1pPr>
            <a:lvl2pPr marL="0" indent="0" algn="l" defTabSz="1036204" rtl="0" eaLnBrk="1" latinLnBrk="0" hangingPunct="1">
              <a:lnSpc>
                <a:spcPts val="1800"/>
              </a:lnSpc>
              <a:spcBef>
                <a:spcPts val="0"/>
              </a:spcBef>
              <a:spcAft>
                <a:spcPts val="300"/>
              </a:spcAft>
              <a:buFontTx/>
              <a:buNone/>
              <a:defRPr sz="1500" b="1" kern="100">
                <a:solidFill>
                  <a:schemeClr val="tx2"/>
                </a:solidFill>
                <a:latin typeface="+mn-lt"/>
                <a:ea typeface="+mn-ea"/>
                <a:cs typeface="+mn-cs"/>
              </a:defRPr>
            </a:lvl2pPr>
            <a:lvl3pPr marL="461925" indent="-234930" algn="l" defTabSz="1036204"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680" indent="-236518" algn="l" defTabSz="1036204"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323" indent="-220645" algn="l" defTabSz="1036204" rtl="0" eaLnBrk="1" latinLnBrk="0" hangingPunct="1">
              <a:lnSpc>
                <a:spcPts val="1800"/>
              </a:lnSpc>
              <a:spcBef>
                <a:spcPts val="0"/>
              </a:spcBef>
              <a:spcAft>
                <a:spcPts val="300"/>
              </a:spcAft>
              <a:buFont typeface="Arial" panose="020B0604020202020204" pitchFamily="34" charset="0"/>
              <a:buChar char="•"/>
              <a:defRPr sz="1500" b="0" kern="100">
                <a:solidFill>
                  <a:schemeClr val="tx1"/>
                </a:solidFill>
                <a:latin typeface="+mn-lt"/>
                <a:ea typeface="+mn-ea"/>
                <a:cs typeface="+mn-cs"/>
              </a:defRPr>
            </a:lvl5pPr>
            <a:lvl6pPr marL="2849557"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659"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5760"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3861"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a:lnSpc>
                <a:spcPct val="100000"/>
              </a:lnSpc>
            </a:pPr>
            <a:endParaRPr lang="en-US" sz="2800" b="1" dirty="0"/>
          </a:p>
          <a:p>
            <a:pPr>
              <a:lnSpc>
                <a:spcPct val="100000"/>
              </a:lnSpc>
            </a:pPr>
            <a:endParaRPr lang="en-US" sz="2800" b="1" dirty="0"/>
          </a:p>
          <a:p>
            <a:pPr>
              <a:lnSpc>
                <a:spcPct val="100000"/>
              </a:lnSpc>
            </a:pPr>
            <a:endParaRPr lang="en-US" sz="2800" b="1" dirty="0"/>
          </a:p>
        </p:txBody>
      </p:sp>
      <p:sp>
        <p:nvSpPr>
          <p:cNvPr id="5" name="Rectang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7A1A12-BF11-0D4D-BA34-5D0E61157C52}"/>
              </a:ext>
            </a:extLst>
          </p:cNvPr>
          <p:cNvSpPr/>
          <p:nvPr/>
        </p:nvSpPr>
        <p:spPr>
          <a:xfrm>
            <a:off x="1743865" y="2288761"/>
            <a:ext cx="10837806" cy="3970318"/>
          </a:xfrm>
          <a:prstGeom prst="rect">
            <a:avLst/>
          </a:prstGeom>
        </p:spPr>
        <p:txBody>
          <a:bodyPr wrap="square">
            <a:spAutoFit/>
          </a:bodyPr>
          <a:lstStyle/>
          <a:p>
            <a:r>
              <a:rPr lang="en-US" sz="3600" b="1" dirty="0"/>
              <a:t>(Moderator) Many AI systems in commercial use now use machine learning, often in an offline mode, in order to build models such as classifiers. These AI components may then be used as part of an autonomous platform, such as for object recognition/classification in Uber’s self-driving cars.</a:t>
            </a:r>
            <a:endParaRPr lang="en-US" sz="3600" b="1" i="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748241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5448579" y="439616"/>
            <a:ext cx="3264032" cy="388184"/>
          </a:xfrm>
        </p:spPr>
        <p:txBody>
          <a:bodyPr>
            <a:noAutofit/>
          </a:bodyPr>
          <a:lstStyle/>
          <a:p>
            <a:r>
              <a:rPr lang="en-US" sz="3173" dirty="0"/>
              <a:t>The Problem</a:t>
            </a:r>
          </a:p>
        </p:txBody>
      </p:sp>
      <p:sp>
        <p:nvSpPr>
          <p:cNvPr id="2" name="Rectang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5397635-548D-9D43-B7E0-C97495D56FE6}"/>
              </a:ext>
            </a:extLst>
          </p:cNvPr>
          <p:cNvSpPr/>
          <p:nvPr/>
        </p:nvSpPr>
        <p:spPr>
          <a:xfrm>
            <a:off x="2660074" y="2161308"/>
            <a:ext cx="9272096" cy="4708981"/>
          </a:xfrm>
          <a:prstGeom prst="rect">
            <a:avLst/>
          </a:prstGeom>
        </p:spPr>
        <p:txBody>
          <a:bodyPr wrap="square">
            <a:spAutoFit/>
          </a:bodyPr>
          <a:lstStyle/>
          <a:p>
            <a:r>
              <a:rPr lang="en-US" sz="2400" b="1" dirty="0">
                <a:latin typeface="Helvetica" pitchFamily="2" charset="0"/>
              </a:rPr>
              <a:t>Google Employees Resign in Protest Against Pentagon Contract</a:t>
            </a:r>
          </a:p>
          <a:p>
            <a:r>
              <a:rPr lang="en-US" sz="2400" dirty="0">
                <a:latin typeface="Helvetica" pitchFamily="2" charset="0"/>
              </a:rPr>
              <a:t>Kate Conger, 5/14/18</a:t>
            </a:r>
          </a:p>
          <a:p>
            <a:r>
              <a:rPr lang="en-US" sz="2400" dirty="0">
                <a:latin typeface="Helvetica" pitchFamily="2" charset="0"/>
              </a:rPr>
              <a:t>Gizmodo</a:t>
            </a:r>
          </a:p>
          <a:p>
            <a:r>
              <a:rPr lang="en-US" sz="2400" dirty="0">
                <a:latin typeface="Helvetica" pitchFamily="2" charset="0"/>
              </a:rPr>
              <a:t/>
            </a:r>
            <a:br>
              <a:rPr lang="en-US" sz="2400" dirty="0">
                <a:latin typeface="Helvetica" pitchFamily="2" charset="0"/>
              </a:rPr>
            </a:br>
            <a:endParaRPr lang="en-US" sz="2400" dirty="0">
              <a:latin typeface="Helvetica" pitchFamily="2" charset="0"/>
            </a:endParaRPr>
          </a:p>
          <a:p>
            <a:r>
              <a:rPr lang="en-US" sz="2400" dirty="0">
                <a:latin typeface="Helvetica" pitchFamily="2" charset="0"/>
              </a:rPr>
              <a:t>“Google is helping the Defense Department implement machine learning to classify images gathered by drones. But some employees believe humans, not algorithms, should be responsible for this sensitive and potentially lethal work—and that Google shouldn’t be involved in military work at all.”</a:t>
            </a:r>
          </a:p>
          <a:p>
            <a:r>
              <a:rPr lang="en-US" dirty="0">
                <a:latin typeface="Helvetica" pitchFamily="2" charset="0"/>
              </a:rPr>
              <a:t/>
            </a:r>
            <a:br>
              <a:rPr lang="en-US" dirty="0">
                <a:latin typeface="Helvetica" pitchFamily="2" charset="0"/>
              </a:rPr>
            </a:br>
            <a:endParaRPr lang="en-US" dirty="0">
              <a:latin typeface="Helvetica" pitchFamily="2"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6094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3148582" y="389982"/>
            <a:ext cx="7020176" cy="581891"/>
          </a:xfrm>
        </p:spPr>
        <p:txBody>
          <a:bodyPr>
            <a:noAutofit/>
          </a:bodyPr>
          <a:lstStyle/>
          <a:p>
            <a:r>
              <a:rPr lang="en-US" sz="3173" dirty="0"/>
              <a:t>Questions for Panel and Audience</a:t>
            </a:r>
          </a:p>
        </p:txBody>
      </p:sp>
      <p:sp>
        <p:nvSpPr>
          <p:cNvPr id="6" name="Content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14F9F9E-4B8D-1D43-9F96-F6DA57E14224}"/>
              </a:ext>
            </a:extLst>
          </p:cNvPr>
          <p:cNvSpPr txBox="1">
            <a:spLocks/>
          </p:cNvSpPr>
          <p:nvPr/>
        </p:nvSpPr>
        <p:spPr>
          <a:xfrm>
            <a:off x="1883363" y="1741167"/>
            <a:ext cx="11188399" cy="1915299"/>
          </a:xfrm>
          <a:prstGeom prst="rect">
            <a:avLst/>
          </a:prstGeom>
        </p:spPr>
        <p:txBody>
          <a:bodyPr vert="horz" lIns="0" tIns="0" rIns="0" bIns="0" rtlCol="0" anchor="t">
            <a:noAutofit/>
          </a:bodyPr>
          <a:lstStyle>
            <a:lvl1pPr marL="0" indent="0" algn="l" defTabSz="1036204" rtl="0" eaLnBrk="1" latinLnBrk="0" hangingPunct="1">
              <a:lnSpc>
                <a:spcPts val="1800"/>
              </a:lnSpc>
              <a:spcBef>
                <a:spcPts val="0"/>
              </a:spcBef>
              <a:spcAft>
                <a:spcPts val="300"/>
              </a:spcAft>
              <a:buFontTx/>
              <a:buNone/>
              <a:defRPr sz="1500" kern="100">
                <a:solidFill>
                  <a:schemeClr val="tx2"/>
                </a:solidFill>
                <a:latin typeface="+mn-lt"/>
                <a:ea typeface="+mn-ea"/>
                <a:cs typeface="+mn-cs"/>
              </a:defRPr>
            </a:lvl1pPr>
            <a:lvl2pPr marL="0" indent="0" algn="l" defTabSz="1036204" rtl="0" eaLnBrk="1" latinLnBrk="0" hangingPunct="1">
              <a:lnSpc>
                <a:spcPts val="1800"/>
              </a:lnSpc>
              <a:spcBef>
                <a:spcPts val="0"/>
              </a:spcBef>
              <a:spcAft>
                <a:spcPts val="300"/>
              </a:spcAft>
              <a:buFontTx/>
              <a:buNone/>
              <a:defRPr sz="1500" b="1" kern="100">
                <a:solidFill>
                  <a:schemeClr val="tx2"/>
                </a:solidFill>
                <a:latin typeface="+mn-lt"/>
                <a:ea typeface="+mn-ea"/>
                <a:cs typeface="+mn-cs"/>
              </a:defRPr>
            </a:lvl2pPr>
            <a:lvl3pPr marL="461925" indent="-234930" algn="l" defTabSz="1036204"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680" indent="-236518" algn="l" defTabSz="1036204"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323" indent="-220645" algn="l" defTabSz="1036204" rtl="0" eaLnBrk="1" latinLnBrk="0" hangingPunct="1">
              <a:lnSpc>
                <a:spcPts val="1800"/>
              </a:lnSpc>
              <a:spcBef>
                <a:spcPts val="0"/>
              </a:spcBef>
              <a:spcAft>
                <a:spcPts val="300"/>
              </a:spcAft>
              <a:buFont typeface="Arial" panose="020B0604020202020204" pitchFamily="34" charset="0"/>
              <a:buChar char="•"/>
              <a:defRPr sz="1500" b="0" kern="100">
                <a:solidFill>
                  <a:schemeClr val="tx1"/>
                </a:solidFill>
                <a:latin typeface="+mn-lt"/>
                <a:ea typeface="+mn-ea"/>
                <a:cs typeface="+mn-cs"/>
              </a:defRPr>
            </a:lvl5pPr>
            <a:lvl6pPr marL="2849557"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659"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5760"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3861"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a:lnSpc>
                <a:spcPct val="100000"/>
              </a:lnSpc>
            </a:pPr>
            <a:endParaRPr lang="en-US" sz="2800" b="1" dirty="0"/>
          </a:p>
          <a:p>
            <a:pPr>
              <a:lnSpc>
                <a:spcPct val="100000"/>
              </a:lnSpc>
            </a:pPr>
            <a:endParaRPr lang="en-US" sz="2800" b="1" dirty="0"/>
          </a:p>
          <a:p>
            <a:pPr>
              <a:lnSpc>
                <a:spcPct val="100000"/>
              </a:lnSpc>
            </a:pPr>
            <a:endParaRPr lang="en-US" sz="2800" b="1" dirty="0"/>
          </a:p>
        </p:txBody>
      </p:sp>
      <p:sp>
        <p:nvSpPr>
          <p:cNvPr id="5" name="Rectang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7A1A12-BF11-0D4D-BA34-5D0E61157C52}"/>
              </a:ext>
            </a:extLst>
          </p:cNvPr>
          <p:cNvSpPr/>
          <p:nvPr/>
        </p:nvSpPr>
        <p:spPr>
          <a:xfrm>
            <a:off x="2058659" y="2798676"/>
            <a:ext cx="10837806" cy="1754326"/>
          </a:xfrm>
          <a:prstGeom prst="rect">
            <a:avLst/>
          </a:prstGeom>
        </p:spPr>
        <p:txBody>
          <a:bodyPr wrap="square">
            <a:spAutoFit/>
          </a:bodyPr>
          <a:lstStyle/>
          <a:p>
            <a:endParaRPr lang="en-US" sz="3600" b="1" i="1" dirty="0"/>
          </a:p>
          <a:p>
            <a:r>
              <a:rPr lang="en-US" sz="3600" b="1" i="1" dirty="0"/>
              <a:t>What challenges does offline learning add to the verification process for autonomous systems?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01621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3148582" y="389982"/>
            <a:ext cx="7020176" cy="581891"/>
          </a:xfrm>
        </p:spPr>
        <p:txBody>
          <a:bodyPr>
            <a:noAutofit/>
          </a:bodyPr>
          <a:lstStyle/>
          <a:p>
            <a:r>
              <a:rPr lang="en-US" sz="3173" dirty="0"/>
              <a:t>Questions for Panel and Audience</a:t>
            </a:r>
          </a:p>
        </p:txBody>
      </p:sp>
      <p:sp>
        <p:nvSpPr>
          <p:cNvPr id="6" name="Content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14F9F9E-4B8D-1D43-9F96-F6DA57E14224}"/>
              </a:ext>
            </a:extLst>
          </p:cNvPr>
          <p:cNvSpPr txBox="1">
            <a:spLocks/>
          </p:cNvSpPr>
          <p:nvPr/>
        </p:nvSpPr>
        <p:spPr>
          <a:xfrm>
            <a:off x="1883363" y="1741167"/>
            <a:ext cx="11188399" cy="1915299"/>
          </a:xfrm>
          <a:prstGeom prst="rect">
            <a:avLst/>
          </a:prstGeom>
        </p:spPr>
        <p:txBody>
          <a:bodyPr vert="horz" lIns="0" tIns="0" rIns="0" bIns="0" rtlCol="0" anchor="t">
            <a:noAutofit/>
          </a:bodyPr>
          <a:lstStyle>
            <a:lvl1pPr marL="0" indent="0" algn="l" defTabSz="1036204" rtl="0" eaLnBrk="1" latinLnBrk="0" hangingPunct="1">
              <a:lnSpc>
                <a:spcPts val="1800"/>
              </a:lnSpc>
              <a:spcBef>
                <a:spcPts val="0"/>
              </a:spcBef>
              <a:spcAft>
                <a:spcPts val="300"/>
              </a:spcAft>
              <a:buFontTx/>
              <a:buNone/>
              <a:defRPr sz="1500" kern="100">
                <a:solidFill>
                  <a:schemeClr val="tx2"/>
                </a:solidFill>
                <a:latin typeface="+mn-lt"/>
                <a:ea typeface="+mn-ea"/>
                <a:cs typeface="+mn-cs"/>
              </a:defRPr>
            </a:lvl1pPr>
            <a:lvl2pPr marL="0" indent="0" algn="l" defTabSz="1036204" rtl="0" eaLnBrk="1" latinLnBrk="0" hangingPunct="1">
              <a:lnSpc>
                <a:spcPts val="1800"/>
              </a:lnSpc>
              <a:spcBef>
                <a:spcPts val="0"/>
              </a:spcBef>
              <a:spcAft>
                <a:spcPts val="300"/>
              </a:spcAft>
              <a:buFontTx/>
              <a:buNone/>
              <a:defRPr sz="1500" b="1" kern="100">
                <a:solidFill>
                  <a:schemeClr val="tx2"/>
                </a:solidFill>
                <a:latin typeface="+mn-lt"/>
                <a:ea typeface="+mn-ea"/>
                <a:cs typeface="+mn-cs"/>
              </a:defRPr>
            </a:lvl2pPr>
            <a:lvl3pPr marL="461925" indent="-234930" algn="l" defTabSz="1036204"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680" indent="-236518" algn="l" defTabSz="1036204"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323" indent="-220645" algn="l" defTabSz="1036204" rtl="0" eaLnBrk="1" latinLnBrk="0" hangingPunct="1">
              <a:lnSpc>
                <a:spcPts val="1800"/>
              </a:lnSpc>
              <a:spcBef>
                <a:spcPts val="0"/>
              </a:spcBef>
              <a:spcAft>
                <a:spcPts val="300"/>
              </a:spcAft>
              <a:buFont typeface="Arial" panose="020B0604020202020204" pitchFamily="34" charset="0"/>
              <a:buChar char="•"/>
              <a:defRPr sz="1500" b="0" kern="100">
                <a:solidFill>
                  <a:schemeClr val="tx1"/>
                </a:solidFill>
                <a:latin typeface="+mn-lt"/>
                <a:ea typeface="+mn-ea"/>
                <a:cs typeface="+mn-cs"/>
              </a:defRPr>
            </a:lvl5pPr>
            <a:lvl6pPr marL="2849557"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659"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5760"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3861"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a:lnSpc>
                <a:spcPct val="100000"/>
              </a:lnSpc>
            </a:pPr>
            <a:endParaRPr lang="en-US" sz="2800" b="1" dirty="0"/>
          </a:p>
          <a:p>
            <a:pPr>
              <a:lnSpc>
                <a:spcPct val="100000"/>
              </a:lnSpc>
            </a:pPr>
            <a:endParaRPr lang="en-US" sz="2800" b="1" dirty="0"/>
          </a:p>
          <a:p>
            <a:pPr>
              <a:lnSpc>
                <a:spcPct val="100000"/>
              </a:lnSpc>
            </a:pPr>
            <a:endParaRPr lang="en-US" sz="2800" b="1" dirty="0"/>
          </a:p>
        </p:txBody>
      </p:sp>
      <p:sp>
        <p:nvSpPr>
          <p:cNvPr id="5" name="Rectang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7A1A12-BF11-0D4D-BA34-5D0E61157C52}"/>
              </a:ext>
            </a:extLst>
          </p:cNvPr>
          <p:cNvSpPr/>
          <p:nvPr/>
        </p:nvSpPr>
        <p:spPr>
          <a:xfrm>
            <a:off x="2058659" y="3203313"/>
            <a:ext cx="10837806" cy="2308324"/>
          </a:xfrm>
          <a:prstGeom prst="rect">
            <a:avLst/>
          </a:prstGeom>
        </p:spPr>
        <p:txBody>
          <a:bodyPr wrap="square">
            <a:spAutoFit/>
          </a:bodyPr>
          <a:lstStyle/>
          <a:p>
            <a:r>
              <a:rPr lang="en-US" sz="3600" b="1" i="1" dirty="0"/>
              <a:t>What do you believe to be the most effective approach (or approaches) to addressing these challenges (with adding offline learning to autonomous systems)?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379697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3148582" y="389982"/>
            <a:ext cx="7020176" cy="581891"/>
          </a:xfrm>
        </p:spPr>
        <p:txBody>
          <a:bodyPr>
            <a:noAutofit/>
          </a:bodyPr>
          <a:lstStyle/>
          <a:p>
            <a:r>
              <a:rPr lang="en-US" sz="3173" dirty="0"/>
              <a:t>Questions for Panel and Audience</a:t>
            </a:r>
          </a:p>
        </p:txBody>
      </p:sp>
      <p:sp>
        <p:nvSpPr>
          <p:cNvPr id="6" name="Content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14F9F9E-4B8D-1D43-9F96-F6DA57E14224}"/>
              </a:ext>
            </a:extLst>
          </p:cNvPr>
          <p:cNvSpPr txBox="1">
            <a:spLocks/>
          </p:cNvSpPr>
          <p:nvPr/>
        </p:nvSpPr>
        <p:spPr>
          <a:xfrm>
            <a:off x="1883363" y="1741167"/>
            <a:ext cx="11188399" cy="1915299"/>
          </a:xfrm>
          <a:prstGeom prst="rect">
            <a:avLst/>
          </a:prstGeom>
        </p:spPr>
        <p:txBody>
          <a:bodyPr vert="horz" lIns="0" tIns="0" rIns="0" bIns="0" rtlCol="0" anchor="t">
            <a:noAutofit/>
          </a:bodyPr>
          <a:lstStyle>
            <a:lvl1pPr marL="0" indent="0" algn="l" defTabSz="1036204" rtl="0" eaLnBrk="1" latinLnBrk="0" hangingPunct="1">
              <a:lnSpc>
                <a:spcPts val="1800"/>
              </a:lnSpc>
              <a:spcBef>
                <a:spcPts val="0"/>
              </a:spcBef>
              <a:spcAft>
                <a:spcPts val="300"/>
              </a:spcAft>
              <a:buFontTx/>
              <a:buNone/>
              <a:defRPr sz="1500" kern="100">
                <a:solidFill>
                  <a:schemeClr val="tx2"/>
                </a:solidFill>
                <a:latin typeface="+mn-lt"/>
                <a:ea typeface="+mn-ea"/>
                <a:cs typeface="+mn-cs"/>
              </a:defRPr>
            </a:lvl1pPr>
            <a:lvl2pPr marL="0" indent="0" algn="l" defTabSz="1036204" rtl="0" eaLnBrk="1" latinLnBrk="0" hangingPunct="1">
              <a:lnSpc>
                <a:spcPts val="1800"/>
              </a:lnSpc>
              <a:spcBef>
                <a:spcPts val="0"/>
              </a:spcBef>
              <a:spcAft>
                <a:spcPts val="300"/>
              </a:spcAft>
              <a:buFontTx/>
              <a:buNone/>
              <a:defRPr sz="1500" b="1" kern="100">
                <a:solidFill>
                  <a:schemeClr val="tx2"/>
                </a:solidFill>
                <a:latin typeface="+mn-lt"/>
                <a:ea typeface="+mn-ea"/>
                <a:cs typeface="+mn-cs"/>
              </a:defRPr>
            </a:lvl2pPr>
            <a:lvl3pPr marL="461925" indent="-234930" algn="l" defTabSz="1036204"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680" indent="-236518" algn="l" defTabSz="1036204"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323" indent="-220645" algn="l" defTabSz="1036204" rtl="0" eaLnBrk="1" latinLnBrk="0" hangingPunct="1">
              <a:lnSpc>
                <a:spcPts val="1800"/>
              </a:lnSpc>
              <a:spcBef>
                <a:spcPts val="0"/>
              </a:spcBef>
              <a:spcAft>
                <a:spcPts val="300"/>
              </a:spcAft>
              <a:buFont typeface="Arial" panose="020B0604020202020204" pitchFamily="34" charset="0"/>
              <a:buChar char="•"/>
              <a:defRPr sz="1500" b="0" kern="100">
                <a:solidFill>
                  <a:schemeClr val="tx1"/>
                </a:solidFill>
                <a:latin typeface="+mn-lt"/>
                <a:ea typeface="+mn-ea"/>
                <a:cs typeface="+mn-cs"/>
              </a:defRPr>
            </a:lvl5pPr>
            <a:lvl6pPr marL="2849557"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659"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5760"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3861"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a:lnSpc>
                <a:spcPct val="100000"/>
              </a:lnSpc>
            </a:pPr>
            <a:endParaRPr lang="en-US" sz="2800" b="1" dirty="0"/>
          </a:p>
          <a:p>
            <a:pPr>
              <a:lnSpc>
                <a:spcPct val="100000"/>
              </a:lnSpc>
            </a:pPr>
            <a:endParaRPr lang="en-US" sz="2800" b="1" dirty="0"/>
          </a:p>
          <a:p>
            <a:pPr>
              <a:lnSpc>
                <a:spcPct val="100000"/>
              </a:lnSpc>
            </a:pPr>
            <a:endParaRPr lang="en-US" sz="2800" b="1" dirty="0"/>
          </a:p>
        </p:txBody>
      </p:sp>
      <p:sp>
        <p:nvSpPr>
          <p:cNvPr id="5" name="Rectang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7A1A12-BF11-0D4D-BA34-5D0E61157C52}"/>
              </a:ext>
            </a:extLst>
          </p:cNvPr>
          <p:cNvSpPr/>
          <p:nvPr/>
        </p:nvSpPr>
        <p:spPr>
          <a:xfrm>
            <a:off x="1743866" y="1754528"/>
            <a:ext cx="10837806" cy="5078313"/>
          </a:xfrm>
          <a:prstGeom prst="rect">
            <a:avLst/>
          </a:prstGeom>
        </p:spPr>
        <p:txBody>
          <a:bodyPr wrap="square">
            <a:spAutoFit/>
          </a:bodyPr>
          <a:lstStyle/>
          <a:p>
            <a:r>
              <a:rPr lang="en-US" sz="3600" b="1" dirty="0"/>
              <a:t>(Moderator) I assert that for artificial systems to attain ‘intelligence’ even remotely comparable to human intelligence must be able to adapt and learn on-the-fly (on-line) in difficult (i.e., unstructured, previously unknown, and dynamically changing) environments, just as humans do.   Learning includes both adaptation and memory. But on-line learning presents particular challenges for verification.</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949040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3148582" y="389982"/>
            <a:ext cx="7020176" cy="581891"/>
          </a:xfrm>
        </p:spPr>
        <p:txBody>
          <a:bodyPr>
            <a:noAutofit/>
          </a:bodyPr>
          <a:lstStyle/>
          <a:p>
            <a:r>
              <a:rPr lang="en-US" sz="3173" dirty="0"/>
              <a:t>Questions for Panel and Audience</a:t>
            </a:r>
          </a:p>
        </p:txBody>
      </p:sp>
      <p:sp>
        <p:nvSpPr>
          <p:cNvPr id="6" name="Content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14F9F9E-4B8D-1D43-9F96-F6DA57E14224}"/>
              </a:ext>
            </a:extLst>
          </p:cNvPr>
          <p:cNvSpPr txBox="1">
            <a:spLocks/>
          </p:cNvSpPr>
          <p:nvPr/>
        </p:nvSpPr>
        <p:spPr>
          <a:xfrm>
            <a:off x="1883363" y="1741167"/>
            <a:ext cx="11188399" cy="1915299"/>
          </a:xfrm>
          <a:prstGeom prst="rect">
            <a:avLst/>
          </a:prstGeom>
        </p:spPr>
        <p:txBody>
          <a:bodyPr vert="horz" lIns="0" tIns="0" rIns="0" bIns="0" rtlCol="0" anchor="t">
            <a:noAutofit/>
          </a:bodyPr>
          <a:lstStyle>
            <a:lvl1pPr marL="0" indent="0" algn="l" defTabSz="1036204" rtl="0" eaLnBrk="1" latinLnBrk="0" hangingPunct="1">
              <a:lnSpc>
                <a:spcPts val="1800"/>
              </a:lnSpc>
              <a:spcBef>
                <a:spcPts val="0"/>
              </a:spcBef>
              <a:spcAft>
                <a:spcPts val="300"/>
              </a:spcAft>
              <a:buFontTx/>
              <a:buNone/>
              <a:defRPr sz="1500" kern="100">
                <a:solidFill>
                  <a:schemeClr val="tx2"/>
                </a:solidFill>
                <a:latin typeface="+mn-lt"/>
                <a:ea typeface="+mn-ea"/>
                <a:cs typeface="+mn-cs"/>
              </a:defRPr>
            </a:lvl1pPr>
            <a:lvl2pPr marL="0" indent="0" algn="l" defTabSz="1036204" rtl="0" eaLnBrk="1" latinLnBrk="0" hangingPunct="1">
              <a:lnSpc>
                <a:spcPts val="1800"/>
              </a:lnSpc>
              <a:spcBef>
                <a:spcPts val="0"/>
              </a:spcBef>
              <a:spcAft>
                <a:spcPts val="300"/>
              </a:spcAft>
              <a:buFontTx/>
              <a:buNone/>
              <a:defRPr sz="1500" b="1" kern="100">
                <a:solidFill>
                  <a:schemeClr val="tx2"/>
                </a:solidFill>
                <a:latin typeface="+mn-lt"/>
                <a:ea typeface="+mn-ea"/>
                <a:cs typeface="+mn-cs"/>
              </a:defRPr>
            </a:lvl2pPr>
            <a:lvl3pPr marL="461925" indent="-234930" algn="l" defTabSz="1036204"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680" indent="-236518" algn="l" defTabSz="1036204"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323" indent="-220645" algn="l" defTabSz="1036204" rtl="0" eaLnBrk="1" latinLnBrk="0" hangingPunct="1">
              <a:lnSpc>
                <a:spcPts val="1800"/>
              </a:lnSpc>
              <a:spcBef>
                <a:spcPts val="0"/>
              </a:spcBef>
              <a:spcAft>
                <a:spcPts val="300"/>
              </a:spcAft>
              <a:buFont typeface="Arial" panose="020B0604020202020204" pitchFamily="34" charset="0"/>
              <a:buChar char="•"/>
              <a:defRPr sz="1500" b="0" kern="100">
                <a:solidFill>
                  <a:schemeClr val="tx1"/>
                </a:solidFill>
                <a:latin typeface="+mn-lt"/>
                <a:ea typeface="+mn-ea"/>
                <a:cs typeface="+mn-cs"/>
              </a:defRPr>
            </a:lvl5pPr>
            <a:lvl6pPr marL="2849557"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659"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5760"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3861"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a:lnSpc>
                <a:spcPct val="100000"/>
              </a:lnSpc>
            </a:pPr>
            <a:endParaRPr lang="en-US" sz="2800" b="1" dirty="0"/>
          </a:p>
          <a:p>
            <a:pPr>
              <a:lnSpc>
                <a:spcPct val="100000"/>
              </a:lnSpc>
            </a:pPr>
            <a:endParaRPr lang="en-US" sz="2800" b="1" dirty="0"/>
          </a:p>
          <a:p>
            <a:pPr>
              <a:lnSpc>
                <a:spcPct val="100000"/>
              </a:lnSpc>
            </a:pPr>
            <a:endParaRPr lang="en-US" sz="2800" b="1" dirty="0"/>
          </a:p>
        </p:txBody>
      </p:sp>
      <p:sp>
        <p:nvSpPr>
          <p:cNvPr id="5" name="Rectang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7A1A12-BF11-0D4D-BA34-5D0E61157C52}"/>
              </a:ext>
            </a:extLst>
          </p:cNvPr>
          <p:cNvSpPr/>
          <p:nvPr/>
        </p:nvSpPr>
        <p:spPr>
          <a:xfrm>
            <a:off x="1728875" y="1431363"/>
            <a:ext cx="10837806" cy="6186309"/>
          </a:xfrm>
          <a:prstGeom prst="rect">
            <a:avLst/>
          </a:prstGeom>
        </p:spPr>
        <p:txBody>
          <a:bodyPr wrap="square">
            <a:spAutoFit/>
          </a:bodyPr>
          <a:lstStyle/>
          <a:p>
            <a:r>
              <a:rPr lang="en-US" sz="3600" b="1" dirty="0"/>
              <a:t>(Moderator) If we think of humans as autonomous systems that learn, we can consider the processes currently used to verify them for performing complex tasks.  Such processes often involve training (used to transfer knowledge to the humans) and testing.  In addition, the humans are often constrained by rules regarding “acceptable” and “unacceptable” behavior.  Autonomous humans are “allowed” to learn and adapt their behaviors as long as they don’t violate the rules.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438895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3148582" y="389982"/>
            <a:ext cx="7020176" cy="581891"/>
          </a:xfrm>
        </p:spPr>
        <p:txBody>
          <a:bodyPr>
            <a:noAutofit/>
          </a:bodyPr>
          <a:lstStyle/>
          <a:p>
            <a:r>
              <a:rPr lang="en-US" sz="3173" dirty="0"/>
              <a:t>Questions for Panel and Audience</a:t>
            </a:r>
          </a:p>
        </p:txBody>
      </p:sp>
      <p:sp>
        <p:nvSpPr>
          <p:cNvPr id="6" name="Content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14F9F9E-4B8D-1D43-9F96-F6DA57E14224}"/>
              </a:ext>
            </a:extLst>
          </p:cNvPr>
          <p:cNvSpPr txBox="1">
            <a:spLocks/>
          </p:cNvSpPr>
          <p:nvPr/>
        </p:nvSpPr>
        <p:spPr>
          <a:xfrm>
            <a:off x="1883363" y="1741167"/>
            <a:ext cx="11188399" cy="1915299"/>
          </a:xfrm>
          <a:prstGeom prst="rect">
            <a:avLst/>
          </a:prstGeom>
        </p:spPr>
        <p:txBody>
          <a:bodyPr vert="horz" lIns="0" tIns="0" rIns="0" bIns="0" rtlCol="0" anchor="t">
            <a:noAutofit/>
          </a:bodyPr>
          <a:lstStyle>
            <a:lvl1pPr marL="0" indent="0" algn="l" defTabSz="1036204" rtl="0" eaLnBrk="1" latinLnBrk="0" hangingPunct="1">
              <a:lnSpc>
                <a:spcPts val="1800"/>
              </a:lnSpc>
              <a:spcBef>
                <a:spcPts val="0"/>
              </a:spcBef>
              <a:spcAft>
                <a:spcPts val="300"/>
              </a:spcAft>
              <a:buFontTx/>
              <a:buNone/>
              <a:defRPr sz="1500" kern="100">
                <a:solidFill>
                  <a:schemeClr val="tx2"/>
                </a:solidFill>
                <a:latin typeface="+mn-lt"/>
                <a:ea typeface="+mn-ea"/>
                <a:cs typeface="+mn-cs"/>
              </a:defRPr>
            </a:lvl1pPr>
            <a:lvl2pPr marL="0" indent="0" algn="l" defTabSz="1036204" rtl="0" eaLnBrk="1" latinLnBrk="0" hangingPunct="1">
              <a:lnSpc>
                <a:spcPts val="1800"/>
              </a:lnSpc>
              <a:spcBef>
                <a:spcPts val="0"/>
              </a:spcBef>
              <a:spcAft>
                <a:spcPts val="300"/>
              </a:spcAft>
              <a:buFontTx/>
              <a:buNone/>
              <a:defRPr sz="1500" b="1" kern="100">
                <a:solidFill>
                  <a:schemeClr val="tx2"/>
                </a:solidFill>
                <a:latin typeface="+mn-lt"/>
                <a:ea typeface="+mn-ea"/>
                <a:cs typeface="+mn-cs"/>
              </a:defRPr>
            </a:lvl2pPr>
            <a:lvl3pPr marL="461925" indent="-234930" algn="l" defTabSz="1036204"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680" indent="-236518" algn="l" defTabSz="1036204"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323" indent="-220645" algn="l" defTabSz="1036204" rtl="0" eaLnBrk="1" latinLnBrk="0" hangingPunct="1">
              <a:lnSpc>
                <a:spcPts val="1800"/>
              </a:lnSpc>
              <a:spcBef>
                <a:spcPts val="0"/>
              </a:spcBef>
              <a:spcAft>
                <a:spcPts val="300"/>
              </a:spcAft>
              <a:buFont typeface="Arial" panose="020B0604020202020204" pitchFamily="34" charset="0"/>
              <a:buChar char="•"/>
              <a:defRPr sz="1500" b="0" kern="100">
                <a:solidFill>
                  <a:schemeClr val="tx1"/>
                </a:solidFill>
                <a:latin typeface="+mn-lt"/>
                <a:ea typeface="+mn-ea"/>
                <a:cs typeface="+mn-cs"/>
              </a:defRPr>
            </a:lvl5pPr>
            <a:lvl6pPr marL="2849557"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659"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5760"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3861"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a:lnSpc>
                <a:spcPct val="100000"/>
              </a:lnSpc>
            </a:pPr>
            <a:endParaRPr lang="en-US" sz="2800" b="1" dirty="0"/>
          </a:p>
          <a:p>
            <a:pPr>
              <a:lnSpc>
                <a:spcPct val="100000"/>
              </a:lnSpc>
            </a:pPr>
            <a:endParaRPr lang="en-US" sz="2800" b="1" dirty="0"/>
          </a:p>
          <a:p>
            <a:pPr>
              <a:lnSpc>
                <a:spcPct val="100000"/>
              </a:lnSpc>
            </a:pPr>
            <a:endParaRPr lang="en-US" sz="2800" b="1" dirty="0"/>
          </a:p>
        </p:txBody>
      </p:sp>
      <p:sp>
        <p:nvSpPr>
          <p:cNvPr id="5" name="Rectang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7A1A12-BF11-0D4D-BA34-5D0E61157C52}"/>
              </a:ext>
            </a:extLst>
          </p:cNvPr>
          <p:cNvSpPr/>
          <p:nvPr/>
        </p:nvSpPr>
        <p:spPr>
          <a:xfrm>
            <a:off x="2058659" y="3203313"/>
            <a:ext cx="10837806" cy="1754326"/>
          </a:xfrm>
          <a:prstGeom prst="rect">
            <a:avLst/>
          </a:prstGeom>
        </p:spPr>
        <p:txBody>
          <a:bodyPr wrap="square">
            <a:spAutoFit/>
          </a:bodyPr>
          <a:lstStyle/>
          <a:p>
            <a:r>
              <a:rPr lang="en-US" sz="3600" b="1" i="1" dirty="0"/>
              <a:t>Could similar techniques be developed for verification of autonomous systems that learn on-line?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072904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3148582" y="389982"/>
            <a:ext cx="7020176" cy="581891"/>
          </a:xfrm>
        </p:spPr>
        <p:txBody>
          <a:bodyPr>
            <a:noAutofit/>
          </a:bodyPr>
          <a:lstStyle/>
          <a:p>
            <a:r>
              <a:rPr lang="en-US" sz="3173" dirty="0"/>
              <a:t>Questions for Panel and Audience</a:t>
            </a:r>
          </a:p>
        </p:txBody>
      </p:sp>
      <p:sp>
        <p:nvSpPr>
          <p:cNvPr id="6" name="Content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14F9F9E-4B8D-1D43-9F96-F6DA57E14224}"/>
              </a:ext>
            </a:extLst>
          </p:cNvPr>
          <p:cNvSpPr txBox="1">
            <a:spLocks/>
          </p:cNvSpPr>
          <p:nvPr/>
        </p:nvSpPr>
        <p:spPr>
          <a:xfrm>
            <a:off x="1883363" y="1741167"/>
            <a:ext cx="11188399" cy="1915299"/>
          </a:xfrm>
          <a:prstGeom prst="rect">
            <a:avLst/>
          </a:prstGeom>
        </p:spPr>
        <p:txBody>
          <a:bodyPr vert="horz" lIns="0" tIns="0" rIns="0" bIns="0" rtlCol="0" anchor="t">
            <a:noAutofit/>
          </a:bodyPr>
          <a:lstStyle>
            <a:lvl1pPr marL="0" indent="0" algn="l" defTabSz="1036204" rtl="0" eaLnBrk="1" latinLnBrk="0" hangingPunct="1">
              <a:lnSpc>
                <a:spcPts val="1800"/>
              </a:lnSpc>
              <a:spcBef>
                <a:spcPts val="0"/>
              </a:spcBef>
              <a:spcAft>
                <a:spcPts val="300"/>
              </a:spcAft>
              <a:buFontTx/>
              <a:buNone/>
              <a:defRPr sz="1500" kern="100">
                <a:solidFill>
                  <a:schemeClr val="tx2"/>
                </a:solidFill>
                <a:latin typeface="+mn-lt"/>
                <a:ea typeface="+mn-ea"/>
                <a:cs typeface="+mn-cs"/>
              </a:defRPr>
            </a:lvl1pPr>
            <a:lvl2pPr marL="0" indent="0" algn="l" defTabSz="1036204" rtl="0" eaLnBrk="1" latinLnBrk="0" hangingPunct="1">
              <a:lnSpc>
                <a:spcPts val="1800"/>
              </a:lnSpc>
              <a:spcBef>
                <a:spcPts val="0"/>
              </a:spcBef>
              <a:spcAft>
                <a:spcPts val="300"/>
              </a:spcAft>
              <a:buFontTx/>
              <a:buNone/>
              <a:defRPr sz="1500" b="1" kern="100">
                <a:solidFill>
                  <a:schemeClr val="tx2"/>
                </a:solidFill>
                <a:latin typeface="+mn-lt"/>
                <a:ea typeface="+mn-ea"/>
                <a:cs typeface="+mn-cs"/>
              </a:defRPr>
            </a:lvl2pPr>
            <a:lvl3pPr marL="461925" indent="-234930" algn="l" defTabSz="1036204"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680" indent="-236518" algn="l" defTabSz="1036204"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323" indent="-220645" algn="l" defTabSz="1036204" rtl="0" eaLnBrk="1" latinLnBrk="0" hangingPunct="1">
              <a:lnSpc>
                <a:spcPts val="1800"/>
              </a:lnSpc>
              <a:spcBef>
                <a:spcPts val="0"/>
              </a:spcBef>
              <a:spcAft>
                <a:spcPts val="300"/>
              </a:spcAft>
              <a:buFont typeface="Arial" panose="020B0604020202020204" pitchFamily="34" charset="0"/>
              <a:buChar char="•"/>
              <a:defRPr sz="1500" b="0" kern="100">
                <a:solidFill>
                  <a:schemeClr val="tx1"/>
                </a:solidFill>
                <a:latin typeface="+mn-lt"/>
                <a:ea typeface="+mn-ea"/>
                <a:cs typeface="+mn-cs"/>
              </a:defRPr>
            </a:lvl5pPr>
            <a:lvl6pPr marL="2849557"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659"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5760"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3861"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a:lnSpc>
                <a:spcPct val="100000"/>
              </a:lnSpc>
            </a:pPr>
            <a:endParaRPr lang="en-US" sz="2800" b="1" dirty="0"/>
          </a:p>
          <a:p>
            <a:pPr>
              <a:lnSpc>
                <a:spcPct val="100000"/>
              </a:lnSpc>
            </a:pPr>
            <a:endParaRPr lang="en-US" sz="2800" b="1" dirty="0"/>
          </a:p>
          <a:p>
            <a:pPr>
              <a:lnSpc>
                <a:spcPct val="100000"/>
              </a:lnSpc>
            </a:pPr>
            <a:endParaRPr lang="en-US" sz="2800" b="1" dirty="0"/>
          </a:p>
        </p:txBody>
      </p:sp>
      <p:sp>
        <p:nvSpPr>
          <p:cNvPr id="5" name="Rectang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7A1A12-BF11-0D4D-BA34-5D0E61157C52}"/>
              </a:ext>
            </a:extLst>
          </p:cNvPr>
          <p:cNvSpPr/>
          <p:nvPr/>
        </p:nvSpPr>
        <p:spPr>
          <a:xfrm>
            <a:off x="2058659" y="3203313"/>
            <a:ext cx="10837806" cy="1754326"/>
          </a:xfrm>
          <a:prstGeom prst="rect">
            <a:avLst/>
          </a:prstGeom>
        </p:spPr>
        <p:txBody>
          <a:bodyPr wrap="square">
            <a:spAutoFit/>
          </a:bodyPr>
          <a:lstStyle/>
          <a:p>
            <a:r>
              <a:rPr lang="en-US" sz="3600" b="1" i="1" dirty="0"/>
              <a:t>Would this be a simple extension of methods used to verify autonomous systems that learn offline?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874265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3208543" y="382145"/>
            <a:ext cx="7020176" cy="581891"/>
          </a:xfrm>
        </p:spPr>
        <p:txBody>
          <a:bodyPr>
            <a:noAutofit/>
          </a:bodyPr>
          <a:lstStyle/>
          <a:p>
            <a:r>
              <a:rPr lang="en-US" sz="3173" dirty="0"/>
              <a:t>Audience Questions and Discussion</a:t>
            </a:r>
          </a:p>
        </p:txBody>
      </p:sp>
      <p:sp>
        <p:nvSpPr>
          <p:cNvPr id="6" name="Content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14F9F9E-4B8D-1D43-9F96-F6DA57E14224}"/>
              </a:ext>
            </a:extLst>
          </p:cNvPr>
          <p:cNvSpPr txBox="1">
            <a:spLocks/>
          </p:cNvSpPr>
          <p:nvPr/>
        </p:nvSpPr>
        <p:spPr>
          <a:xfrm>
            <a:off x="1673501" y="1795130"/>
            <a:ext cx="11188399" cy="1915299"/>
          </a:xfrm>
          <a:prstGeom prst="rect">
            <a:avLst/>
          </a:prstGeom>
        </p:spPr>
        <p:txBody>
          <a:bodyPr vert="horz" lIns="0" tIns="0" rIns="0" bIns="0" rtlCol="0" anchor="t">
            <a:noAutofit/>
          </a:bodyPr>
          <a:lstStyle>
            <a:lvl1pPr marL="0" indent="0" algn="l" defTabSz="1036204" rtl="0" eaLnBrk="1" latinLnBrk="0" hangingPunct="1">
              <a:lnSpc>
                <a:spcPts val="1800"/>
              </a:lnSpc>
              <a:spcBef>
                <a:spcPts val="0"/>
              </a:spcBef>
              <a:spcAft>
                <a:spcPts val="300"/>
              </a:spcAft>
              <a:buFontTx/>
              <a:buNone/>
              <a:defRPr sz="1500" kern="100">
                <a:solidFill>
                  <a:schemeClr val="tx2"/>
                </a:solidFill>
                <a:latin typeface="+mn-lt"/>
                <a:ea typeface="+mn-ea"/>
                <a:cs typeface="+mn-cs"/>
              </a:defRPr>
            </a:lvl1pPr>
            <a:lvl2pPr marL="0" indent="0" algn="l" defTabSz="1036204" rtl="0" eaLnBrk="1" latinLnBrk="0" hangingPunct="1">
              <a:lnSpc>
                <a:spcPts val="1800"/>
              </a:lnSpc>
              <a:spcBef>
                <a:spcPts val="0"/>
              </a:spcBef>
              <a:spcAft>
                <a:spcPts val="300"/>
              </a:spcAft>
              <a:buFontTx/>
              <a:buNone/>
              <a:defRPr sz="1500" b="1" kern="100">
                <a:solidFill>
                  <a:schemeClr val="tx2"/>
                </a:solidFill>
                <a:latin typeface="+mn-lt"/>
                <a:ea typeface="+mn-ea"/>
                <a:cs typeface="+mn-cs"/>
              </a:defRPr>
            </a:lvl2pPr>
            <a:lvl3pPr marL="461925" indent="-234930" algn="l" defTabSz="1036204" rtl="0" eaLnBrk="1" latinLnBrk="0" hangingPunct="1">
              <a:lnSpc>
                <a:spcPts val="1800"/>
              </a:lnSpc>
              <a:spcBef>
                <a:spcPts val="0"/>
              </a:spcBef>
              <a:spcAft>
                <a:spcPts val="300"/>
              </a:spcAft>
              <a:buFont typeface="Arial" panose="020B0604020202020204" pitchFamily="34" charset="0"/>
              <a:buChar char="•"/>
              <a:defRPr sz="1500" kern="100" baseline="0">
                <a:solidFill>
                  <a:schemeClr val="tx1"/>
                </a:solidFill>
                <a:latin typeface="+mn-lt"/>
                <a:ea typeface="+mn-ea"/>
                <a:cs typeface="+mn-cs"/>
              </a:defRPr>
            </a:lvl3pPr>
            <a:lvl4pPr marL="693680" indent="-236518" algn="l" defTabSz="1036204" rtl="0" eaLnBrk="1" latinLnBrk="0" hangingPunct="1">
              <a:lnSpc>
                <a:spcPts val="1800"/>
              </a:lnSpc>
              <a:spcBef>
                <a:spcPts val="0"/>
              </a:spcBef>
              <a:spcAft>
                <a:spcPts val="300"/>
              </a:spcAft>
              <a:buFont typeface="Arial" panose="020B0604020202020204" pitchFamily="34" charset="0"/>
              <a:buChar char="−"/>
              <a:defRPr sz="1500" b="0" kern="100" baseline="0">
                <a:solidFill>
                  <a:schemeClr val="tx1"/>
                </a:solidFill>
                <a:latin typeface="+mn-lt"/>
                <a:ea typeface="+mn-ea"/>
                <a:cs typeface="+mn-cs"/>
              </a:defRPr>
            </a:lvl4pPr>
            <a:lvl5pPr marL="914323" indent="-220645" algn="l" defTabSz="1036204" rtl="0" eaLnBrk="1" latinLnBrk="0" hangingPunct="1">
              <a:lnSpc>
                <a:spcPts val="1800"/>
              </a:lnSpc>
              <a:spcBef>
                <a:spcPts val="0"/>
              </a:spcBef>
              <a:spcAft>
                <a:spcPts val="300"/>
              </a:spcAft>
              <a:buFont typeface="Arial" panose="020B0604020202020204" pitchFamily="34" charset="0"/>
              <a:buChar char="•"/>
              <a:defRPr sz="1500" b="0" kern="100">
                <a:solidFill>
                  <a:schemeClr val="tx1"/>
                </a:solidFill>
                <a:latin typeface="+mn-lt"/>
                <a:ea typeface="+mn-ea"/>
                <a:cs typeface="+mn-cs"/>
              </a:defRPr>
            </a:lvl5pPr>
            <a:lvl6pPr marL="2849557"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659"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5760"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3861" indent="-259050" algn="l" defTabSz="1036204"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a:lnSpc>
                <a:spcPct val="100000"/>
              </a:lnSpc>
            </a:pPr>
            <a:endParaRPr lang="en-US" sz="2800" b="1" dirty="0"/>
          </a:p>
          <a:p>
            <a:pPr>
              <a:lnSpc>
                <a:spcPct val="100000"/>
              </a:lnSpc>
            </a:pPr>
            <a:endParaRPr lang="en-US" sz="2800" b="1" dirty="0"/>
          </a:p>
          <a:p>
            <a:pPr>
              <a:lnSpc>
                <a:spcPct val="100000"/>
              </a:lnSpc>
            </a:pPr>
            <a:endParaRPr lang="en-US" sz="2800" b="1" dirty="0"/>
          </a:p>
        </p:txBody>
      </p:sp>
      <p:sp>
        <p:nvSpPr>
          <p:cNvPr id="5" name="Rectang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7A1A12-BF11-0D4D-BA34-5D0E61157C52}"/>
              </a:ext>
            </a:extLst>
          </p:cNvPr>
          <p:cNvSpPr/>
          <p:nvPr/>
        </p:nvSpPr>
        <p:spPr>
          <a:xfrm>
            <a:off x="5291513" y="3457317"/>
            <a:ext cx="3869417" cy="1200329"/>
          </a:xfrm>
          <a:prstGeom prst="rect">
            <a:avLst/>
          </a:prstGeom>
        </p:spPr>
        <p:txBody>
          <a:bodyPr wrap="square">
            <a:spAutoFit/>
          </a:bodyPr>
          <a:lstStyle/>
          <a:p>
            <a:r>
              <a:rPr lang="en-US" sz="7200" b="1" i="1" dirty="0"/>
              <a: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94617539"/>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5448579" y="439616"/>
            <a:ext cx="3264032" cy="388184"/>
          </a:xfrm>
        </p:spPr>
        <p:txBody>
          <a:bodyPr>
            <a:noAutofit/>
          </a:bodyPr>
          <a:lstStyle/>
          <a:p>
            <a:r>
              <a:rPr lang="en-US" sz="3173" dirty="0"/>
              <a:t>The Problem</a:t>
            </a:r>
          </a:p>
        </p:txBody>
      </p:sp>
      <p:sp>
        <p:nvSpPr>
          <p:cNvPr id="2" name="Rectang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5397635-548D-9D43-B7E0-C97495D56FE6}"/>
              </a:ext>
            </a:extLst>
          </p:cNvPr>
          <p:cNvSpPr/>
          <p:nvPr/>
        </p:nvSpPr>
        <p:spPr>
          <a:xfrm>
            <a:off x="2959792" y="1968874"/>
            <a:ext cx="9482044" cy="5262979"/>
          </a:xfrm>
          <a:prstGeom prst="rect">
            <a:avLst/>
          </a:prstGeom>
        </p:spPr>
        <p:txBody>
          <a:bodyPr wrap="square">
            <a:spAutoFit/>
          </a:bodyPr>
          <a:lstStyle/>
          <a:p>
            <a:r>
              <a:rPr lang="en-US" sz="2400" dirty="0">
                <a:latin typeface="Helvetica" pitchFamily="2" charset="0"/>
              </a:rPr>
              <a:t>“</a:t>
            </a:r>
            <a:r>
              <a:rPr lang="en-US" sz="2400" i="1" dirty="0">
                <a:latin typeface="Helvetica" pitchFamily="2" charset="0"/>
              </a:rPr>
              <a:t>A Google spokesperson told Gizmodo that the company was in the process of drafting ‘policies and safeguards’ around its use of machine learning, but that policy document has yet to materialize, sources said</a:t>
            </a:r>
            <a:r>
              <a:rPr lang="en-US" sz="2400" dirty="0">
                <a:latin typeface="Helvetica" pitchFamily="2" charset="0"/>
              </a:rPr>
              <a:t>.</a:t>
            </a:r>
          </a:p>
          <a:p>
            <a:endParaRPr lang="en-US" sz="2400" dirty="0">
              <a:latin typeface="Helvetica" pitchFamily="2" charset="0"/>
            </a:endParaRPr>
          </a:p>
          <a:p>
            <a:r>
              <a:rPr lang="en-US" sz="2400" dirty="0">
                <a:latin typeface="Helvetica" pitchFamily="2" charset="0"/>
              </a:rPr>
              <a:t>Google has emphasized that its AI is not being used to kill, but the use of artificial intelligence in the Pentagon’s drone program still raises complex ethical and moral issues for tech workers and for academics who study the field of machine learning.”</a:t>
            </a:r>
          </a:p>
          <a:p>
            <a:r>
              <a:rPr lang="en-US" sz="2400" dirty="0">
                <a:latin typeface="Helvetica" pitchFamily="2" charset="0"/>
              </a:rPr>
              <a:t/>
            </a:r>
            <a:br>
              <a:rPr lang="en-US" sz="2400" dirty="0">
                <a:latin typeface="Helvetica" pitchFamily="2" charset="0"/>
              </a:rPr>
            </a:br>
            <a:endParaRPr lang="en-US" sz="2400" dirty="0">
              <a:latin typeface="Helvetica" pitchFamily="2" charset="0"/>
            </a:endParaRPr>
          </a:p>
          <a:p>
            <a:r>
              <a:rPr lang="en-US" sz="2400" dirty="0">
                <a:latin typeface="Helvetica" pitchFamily="2" charset="0"/>
              </a:rPr>
              <a:t>“</a:t>
            </a:r>
            <a:r>
              <a:rPr lang="en-US" sz="2400" i="1" dirty="0">
                <a:latin typeface="Helvetica" pitchFamily="2" charset="0"/>
              </a:rPr>
              <a:t>Any military use of machine learning naturally raises valid concerns</a:t>
            </a:r>
            <a:r>
              <a:rPr lang="en-US" sz="2400" dirty="0">
                <a:latin typeface="Helvetica" pitchFamily="2" charset="0"/>
              </a:rPr>
              <a:t>.”</a:t>
            </a:r>
          </a:p>
          <a:p>
            <a:r>
              <a:rPr lang="en-US" sz="2400" dirty="0">
                <a:latin typeface="Helvetica" pitchFamily="2" charset="0"/>
              </a:rPr>
              <a:t>						— Google spokesman</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7869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6081625" y="457200"/>
            <a:ext cx="3264032" cy="388184"/>
          </a:xfrm>
        </p:spPr>
        <p:txBody>
          <a:bodyPr>
            <a:noAutofit/>
          </a:bodyPr>
          <a:lstStyle/>
          <a:p>
            <a:r>
              <a:rPr lang="en-US" sz="3173" dirty="0"/>
              <a:t>Trust</a:t>
            </a:r>
          </a:p>
        </p:txBody>
      </p:sp>
      <p:sp>
        <p:nvSpPr>
          <p:cNvPr id="7" name="Content Placeholder 4"/>
          <p:cNvSpPr>
            <a:spLocks noGrp="1"/>
          </p:cNvSpPr>
          <p:nvPr>
            <p:ph idx="4294967295"/>
          </p:nvPr>
        </p:nvSpPr>
        <p:spPr>
          <a:xfrm>
            <a:off x="1764038" y="2880776"/>
            <a:ext cx="10105577" cy="4150197"/>
          </a:xfrm>
          <a:prstGeom prst="rect">
            <a:avLst/>
          </a:prstGeom>
        </p:spPr>
        <p:txBody>
          <a:bodyPr anchor="t">
            <a:noAutofit/>
          </a:bodyPr>
          <a:lstStyle/>
          <a:p>
            <a:pPr algn="just"/>
            <a:r>
              <a:rPr lang="en-US" sz="2400" dirty="0"/>
              <a:t>2009:  	Appointed to C3I  TTCP panel on Planning and Scheduling (TP4)</a:t>
            </a:r>
          </a:p>
          <a:p>
            <a:pPr algn="just"/>
            <a:r>
              <a:rPr lang="en-US" sz="2400" dirty="0"/>
              <a:t>	</a:t>
            </a:r>
            <a:br>
              <a:rPr lang="en-US" sz="2400" dirty="0"/>
            </a:br>
            <a:r>
              <a:rPr lang="en-US" sz="2400" dirty="0"/>
              <a:t>	--- Pushes work on Autonomous Systems to P&amp;S </a:t>
            </a:r>
          </a:p>
          <a:p>
            <a:pPr algn="just"/>
            <a:endParaRPr lang="en-US" sz="2400" dirty="0"/>
          </a:p>
          <a:p>
            <a:pPr algn="just"/>
            <a:r>
              <a:rPr lang="en-US" sz="2400" dirty="0"/>
              <a:t>2011: 	Selected to Chair new TTCP Action Group on Autonomy (AG-1)</a:t>
            </a:r>
          </a:p>
          <a:p>
            <a:pPr algn="just"/>
            <a:endParaRPr lang="en-US" sz="2400" dirty="0"/>
          </a:p>
          <a:p>
            <a:pPr algn="just"/>
            <a:r>
              <a:rPr lang="en-US" sz="2400" dirty="0"/>
              <a:t>2012: 	</a:t>
            </a:r>
            <a:r>
              <a:rPr lang="en-US" sz="2400" i="1" dirty="0"/>
              <a:t>Trustable Autonomy </a:t>
            </a:r>
            <a:r>
              <a:rPr lang="en-US" sz="2400" dirty="0"/>
              <a:t>selected as keystone topic for AG-1</a:t>
            </a:r>
          </a:p>
          <a:p>
            <a:pPr marL="342900" indent="-342900" algn="just">
              <a:buFont typeface="Arial" panose="020B0604020202020204" pitchFamily="34" charset="0"/>
              <a:buChar char="•"/>
            </a:pPr>
            <a:endParaRPr lang="en-US" sz="2400" dirty="0"/>
          </a:p>
          <a:p>
            <a:pPr algn="just"/>
            <a:r>
              <a:rPr lang="en-US" sz="2400" dirty="0"/>
              <a:t>2012: 	Led Panel on </a:t>
            </a:r>
            <a:r>
              <a:rPr lang="en-US" sz="2400" i="1" dirty="0"/>
              <a:t>Planning &amp; Scheduling for Autonomous Systems </a:t>
            </a:r>
            <a:r>
              <a:rPr lang="en-US" sz="2400" dirty="0"/>
              <a:t/>
            </a:r>
            <a:br>
              <a:rPr lang="en-US" sz="2400" dirty="0"/>
            </a:br>
            <a:r>
              <a:rPr lang="en-US" sz="2400" dirty="0"/>
              <a:t/>
            </a:r>
            <a:br>
              <a:rPr lang="en-US" sz="2400" dirty="0"/>
            </a:br>
            <a:r>
              <a:rPr lang="en-US" sz="2400" dirty="0"/>
              <a:t>	at  Knowledge Systems for Coalition Operations Conference</a:t>
            </a:r>
          </a:p>
          <a:p>
            <a:pPr algn="just"/>
            <a:r>
              <a:rPr lang="en-US" sz="2400" dirty="0"/>
              <a:t> </a:t>
            </a:r>
            <a:br>
              <a:rPr lang="en-US" sz="2400" dirty="0"/>
            </a:br>
            <a:r>
              <a:rPr lang="en-US" sz="2400" dirty="0"/>
              <a:t>	(KSCO2012)</a:t>
            </a:r>
          </a:p>
        </p:txBody>
      </p:sp>
      <p:sp>
        <p:nvSpPr>
          <p:cNvPr id="2" name="TextBox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DEFBB19-F87F-FC4B-82B3-F72663933DC1}"/>
              </a:ext>
            </a:extLst>
          </p:cNvPr>
          <p:cNvSpPr txBox="1"/>
          <p:nvPr/>
        </p:nvSpPr>
        <p:spPr>
          <a:xfrm>
            <a:off x="5464934" y="1763810"/>
            <a:ext cx="1717906" cy="584775"/>
          </a:xfrm>
          <a:prstGeom prst="rect">
            <a:avLst/>
          </a:prstGeom>
          <a:noFill/>
          <a:ln>
            <a:solidFill>
              <a:schemeClr val="accent1"/>
            </a:solidFill>
          </a:ln>
        </p:spPr>
        <p:txBody>
          <a:bodyPr wrap="none" rtlCol="0">
            <a:spAutoFit/>
          </a:bodyPr>
          <a:lstStyle/>
          <a:p>
            <a:r>
              <a:rPr lang="en-US" sz="3200" dirty="0"/>
              <a:t>Timeline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947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6081625" y="457200"/>
            <a:ext cx="3264032" cy="388184"/>
          </a:xfrm>
        </p:spPr>
        <p:txBody>
          <a:bodyPr>
            <a:noAutofit/>
          </a:bodyPr>
          <a:lstStyle/>
          <a:p>
            <a:r>
              <a:rPr lang="en-US" sz="3173" dirty="0"/>
              <a:t>Trust</a:t>
            </a:r>
          </a:p>
        </p:txBody>
      </p:sp>
      <p:pic>
        <p:nvPicPr>
          <p:cNvPr id="5" name="Pictur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FD87E5C-3259-544E-9C64-8E659C12B021}"/>
              </a:ext>
            </a:extLst>
          </p:cNvPr>
          <p:cNvPicPr>
            <a:picLocks noChangeAspect="1"/>
          </p:cNvPicPr>
          <p:nvPr/>
        </p:nvPicPr>
        <p:blipFill>
          <a:blip r:embed="rId2"/>
          <a:stretch>
            <a:fillRect/>
          </a:stretch>
        </p:blipFill>
        <p:spPr>
          <a:xfrm>
            <a:off x="2389553" y="1565580"/>
            <a:ext cx="8686800" cy="1943100"/>
          </a:xfrm>
          <a:prstGeom prst="rect">
            <a:avLst/>
          </a:prstGeom>
        </p:spPr>
      </p:pic>
      <p:pic>
        <p:nvPicPr>
          <p:cNvPr id="6" name="Pictur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84CCA8D-3B1F-8E4C-8DF4-FA9FBC25953A}"/>
              </a:ext>
            </a:extLst>
          </p:cNvPr>
          <p:cNvPicPr>
            <a:picLocks noChangeAspect="1"/>
          </p:cNvPicPr>
          <p:nvPr/>
        </p:nvPicPr>
        <p:blipFill>
          <a:blip r:embed="rId3"/>
          <a:stretch>
            <a:fillRect/>
          </a:stretch>
        </p:blipFill>
        <p:spPr>
          <a:xfrm>
            <a:off x="355600" y="4000329"/>
            <a:ext cx="13290062" cy="1854200"/>
          </a:xfrm>
          <a:prstGeom prst="rect">
            <a:avLst/>
          </a:prstGeom>
          <a:ln>
            <a:solidFill>
              <a:schemeClr val="accent1"/>
            </a:solid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44585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Naval Research Laboratory</a:t>
            </a:r>
            <a:endParaRPr lang="en-US" dirty="0"/>
          </a:p>
        </p:txBody>
      </p:sp>
      <p:sp>
        <p:nvSpPr>
          <p:cNvPr id="4" name="Title 3"/>
          <p:cNvSpPr>
            <a:spLocks noGrp="1"/>
          </p:cNvSpPr>
          <p:nvPr>
            <p:ph type="title"/>
          </p:nvPr>
        </p:nvSpPr>
        <p:spPr>
          <a:xfrm>
            <a:off x="6081625" y="457200"/>
            <a:ext cx="3264032" cy="388184"/>
          </a:xfrm>
        </p:spPr>
        <p:txBody>
          <a:bodyPr>
            <a:noAutofit/>
          </a:bodyPr>
          <a:lstStyle/>
          <a:p>
            <a:r>
              <a:rPr lang="en-US" sz="3173" dirty="0"/>
              <a:t>Trust</a:t>
            </a:r>
          </a:p>
        </p:txBody>
      </p:sp>
      <p:sp>
        <p:nvSpPr>
          <p:cNvPr id="7" name="Content Placeholder 4"/>
          <p:cNvSpPr>
            <a:spLocks noGrp="1"/>
          </p:cNvSpPr>
          <p:nvPr>
            <p:ph idx="4294967295"/>
          </p:nvPr>
        </p:nvSpPr>
        <p:spPr>
          <a:xfrm>
            <a:off x="1638518" y="2894116"/>
            <a:ext cx="11723363" cy="1915299"/>
          </a:xfrm>
          <a:prstGeom prst="rect">
            <a:avLst/>
          </a:prstGeom>
        </p:spPr>
        <p:txBody>
          <a:bodyPr anchor="t">
            <a:noAutofit/>
          </a:bodyPr>
          <a:lstStyle/>
          <a:p>
            <a:pPr>
              <a:lnSpc>
                <a:spcPct val="100000"/>
              </a:lnSpc>
            </a:pPr>
            <a:r>
              <a:rPr lang="en-US" sz="2400" dirty="0"/>
              <a:t>2012:	Served as Advisor to 2012 OSD DSB Summer Study on Autonomy</a:t>
            </a:r>
          </a:p>
          <a:p>
            <a:pPr>
              <a:lnSpc>
                <a:spcPct val="100000"/>
              </a:lnSpc>
            </a:pPr>
            <a:r>
              <a:rPr lang="en-US" sz="2400" dirty="0"/>
              <a:t/>
            </a:r>
            <a:br>
              <a:rPr lang="en-US" sz="2400" dirty="0"/>
            </a:br>
            <a:r>
              <a:rPr lang="en-US" sz="2400" dirty="0"/>
              <a:t>2013:	Co-organized AAAI Spring Symposium on Trust and Autonomous Systems</a:t>
            </a:r>
          </a:p>
          <a:p>
            <a:pPr>
              <a:lnSpc>
                <a:spcPct val="100000"/>
              </a:lnSpc>
            </a:pPr>
            <a:endParaRPr lang="en-US" sz="2400" dirty="0"/>
          </a:p>
          <a:p>
            <a:pPr>
              <a:lnSpc>
                <a:spcPct val="100000"/>
              </a:lnSpc>
            </a:pPr>
            <a:r>
              <a:rPr lang="en-US" sz="2400" dirty="0"/>
              <a:t>	Gave Presentation at DARPA HQ “Developing Trust in Autonomous Systems”</a:t>
            </a:r>
          </a:p>
          <a:p>
            <a:pPr>
              <a:lnSpc>
                <a:spcPct val="100000"/>
              </a:lnSpc>
            </a:pPr>
            <a:r>
              <a:rPr lang="en-US" sz="2400" dirty="0"/>
              <a:t/>
            </a:r>
            <a:br>
              <a:rPr lang="en-US" sz="2400" dirty="0"/>
            </a:br>
            <a:endParaRPr lang="en-US" sz="2400" dirty="0"/>
          </a:p>
        </p:txBody>
      </p:sp>
      <p:sp>
        <p:nvSpPr>
          <p:cNvPr id="6" name="TextBox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FC82361-D2BF-4149-8494-201269FAFA95}"/>
              </a:ext>
            </a:extLst>
          </p:cNvPr>
          <p:cNvSpPr txBox="1"/>
          <p:nvPr/>
        </p:nvSpPr>
        <p:spPr>
          <a:xfrm>
            <a:off x="5464934" y="1763810"/>
            <a:ext cx="1717906" cy="584775"/>
          </a:xfrm>
          <a:prstGeom prst="rect">
            <a:avLst/>
          </a:prstGeom>
          <a:noFill/>
          <a:ln>
            <a:solidFill>
              <a:schemeClr val="accent1"/>
            </a:solidFill>
          </a:ln>
        </p:spPr>
        <p:txBody>
          <a:bodyPr wrap="none" rtlCol="0">
            <a:spAutoFit/>
          </a:bodyPr>
          <a:lstStyle/>
          <a:p>
            <a:r>
              <a:rPr lang="en-US" sz="3200" dirty="0"/>
              <a:t>Timeline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890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2794923" y="1867216"/>
            <a:ext cx="8229600" cy="0"/>
          </a:xfrm>
          <a:custGeom>
            <a:avLst/>
            <a:gdLst/>
            <a:ahLst/>
            <a:cxnLst/>
            <a:rect l="l" t="t" r="r" b="b"/>
            <a:pathLst>
              <a:path w="8229600">
                <a:moveTo>
                  <a:pt x="0" y="0"/>
                </a:moveTo>
                <a:lnTo>
                  <a:pt x="8229598" y="0"/>
                </a:lnTo>
              </a:path>
            </a:pathLst>
          </a:custGeom>
          <a:ln w="45718">
            <a:solidFill>
              <a:srgbClr val="000000"/>
            </a:solidFill>
          </a:ln>
        </p:spPr>
        <p:txBody>
          <a:bodyPr wrap="square" lIns="0" tIns="0" rIns="0" bIns="0" rtlCol="0"/>
          <a:lstStyle/>
          <a:p>
            <a:endParaRPr/>
          </a:p>
        </p:txBody>
      </p:sp>
      <p:sp>
        <p:nvSpPr>
          <p:cNvPr id="3" name="object 3"/>
          <p:cNvSpPr/>
          <p:nvPr/>
        </p:nvSpPr>
        <p:spPr>
          <a:xfrm>
            <a:off x="4623723" y="1820487"/>
            <a:ext cx="4617718" cy="25146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203946" y="642303"/>
            <a:ext cx="1052512" cy="1052512"/>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4543664" y="3952239"/>
            <a:ext cx="4783455" cy="1346522"/>
          </a:xfrm>
          <a:prstGeom prst="rect">
            <a:avLst/>
          </a:prstGeom>
        </p:spPr>
        <p:txBody>
          <a:bodyPr vert="horz" wrap="square" lIns="0" tIns="0" rIns="0" bIns="0" rtlCol="0">
            <a:spAutoFit/>
          </a:bodyPr>
          <a:lstStyle/>
          <a:p>
            <a:pPr marL="16510" algn="ctr">
              <a:lnSpc>
                <a:spcPts val="2635"/>
              </a:lnSpc>
            </a:pPr>
            <a:r>
              <a:rPr sz="2200" spc="-125" dirty="0">
                <a:latin typeface="Calibri"/>
                <a:cs typeface="Calibri"/>
              </a:rPr>
              <a:t>Don</a:t>
            </a:r>
            <a:r>
              <a:rPr lang="en-US" sz="2200" spc="-125" dirty="0">
                <a:latin typeface="Calibri"/>
                <a:cs typeface="Calibri"/>
              </a:rPr>
              <a:t> </a:t>
            </a:r>
            <a:r>
              <a:rPr sz="2200" spc="-125" dirty="0" err="1">
                <a:latin typeface="Calibri"/>
                <a:cs typeface="Calibri"/>
              </a:rPr>
              <a:t>Sofge</a:t>
            </a:r>
            <a:r>
              <a:rPr lang="en-US" sz="2200" spc="-125" dirty="0">
                <a:latin typeface="Calibri"/>
                <a:cs typeface="Calibri"/>
              </a:rPr>
              <a:t> </a:t>
            </a:r>
            <a:endParaRPr sz="2200" dirty="0">
              <a:latin typeface="Calibri"/>
              <a:cs typeface="Calibri"/>
            </a:endParaRPr>
          </a:p>
          <a:p>
            <a:pPr marR="101600" algn="ctr">
              <a:lnSpc>
                <a:spcPts val="2410"/>
              </a:lnSpc>
            </a:pPr>
            <a:r>
              <a:rPr lang="en-US" sz="2200" spc="-620" dirty="0">
                <a:latin typeface="Calibri"/>
                <a:cs typeface="Calibri"/>
              </a:rPr>
              <a:t> </a:t>
            </a:r>
            <a:endParaRPr sz="2200" dirty="0">
              <a:latin typeface="Calibri"/>
              <a:cs typeface="Calibri"/>
            </a:endParaRPr>
          </a:p>
          <a:p>
            <a:pPr algn="ctr">
              <a:lnSpc>
                <a:spcPts val="1680"/>
              </a:lnSpc>
            </a:pPr>
            <a:r>
              <a:rPr sz="1600" spc="-60" dirty="0">
                <a:latin typeface="Calibri"/>
                <a:cs typeface="Calibri"/>
              </a:rPr>
              <a:t>Code</a:t>
            </a:r>
            <a:r>
              <a:rPr lang="en-US" sz="1600" spc="-60" dirty="0">
                <a:latin typeface="Calibri"/>
                <a:cs typeface="Calibri"/>
              </a:rPr>
              <a:t> </a:t>
            </a:r>
            <a:r>
              <a:rPr sz="1600" spc="-60" dirty="0">
                <a:latin typeface="Calibri"/>
                <a:cs typeface="Calibri"/>
              </a:rPr>
              <a:t>55</a:t>
            </a:r>
            <a:r>
              <a:rPr lang="en-US" sz="1600" spc="-60" dirty="0">
                <a:latin typeface="Calibri"/>
                <a:cs typeface="Calibri"/>
              </a:rPr>
              <a:t> </a:t>
            </a:r>
            <a:r>
              <a:rPr sz="1600" spc="-60" dirty="0">
                <a:latin typeface="Calibri"/>
                <a:cs typeface="Calibri"/>
              </a:rPr>
              <a:t>4</a:t>
            </a:r>
            <a:r>
              <a:rPr lang="en-US" sz="1600" spc="-60" dirty="0">
                <a:latin typeface="Calibri"/>
                <a:cs typeface="Calibri"/>
              </a:rPr>
              <a:t> </a:t>
            </a:r>
            <a:r>
              <a:rPr sz="1600" spc="-60" dirty="0">
                <a:latin typeface="Calibri"/>
                <a:cs typeface="Calibri"/>
              </a:rPr>
              <a:t>(Natural</a:t>
            </a:r>
            <a:r>
              <a:rPr lang="en-US" sz="1600" spc="-60" dirty="0">
                <a:latin typeface="Calibri"/>
                <a:cs typeface="Calibri"/>
              </a:rPr>
              <a:t> </a:t>
            </a:r>
            <a:r>
              <a:rPr sz="1600" spc="-60" dirty="0">
                <a:latin typeface="Calibri"/>
                <a:cs typeface="Calibri"/>
              </a:rPr>
              <a:t>Computa</a:t>
            </a:r>
            <a:r>
              <a:rPr lang="en-US" sz="1600" spc="-60" dirty="0">
                <a:latin typeface="Calibri"/>
                <a:cs typeface="Calibri"/>
              </a:rPr>
              <a:t>ti</a:t>
            </a:r>
            <a:r>
              <a:rPr sz="1600" spc="-60" dirty="0">
                <a:latin typeface="Calibri"/>
                <a:cs typeface="Calibri"/>
              </a:rPr>
              <a:t>on</a:t>
            </a:r>
            <a:r>
              <a:rPr lang="en-US" sz="1600" spc="-60" dirty="0">
                <a:latin typeface="Calibri"/>
                <a:cs typeface="Calibri"/>
              </a:rPr>
              <a:t> </a:t>
            </a:r>
            <a:r>
              <a:rPr sz="1600" spc="-60" dirty="0">
                <a:latin typeface="Calibri"/>
                <a:cs typeface="Calibri"/>
              </a:rPr>
              <a:t>Group)</a:t>
            </a:r>
            <a:r>
              <a:rPr lang="en-US" sz="1600" spc="-60" dirty="0">
                <a:latin typeface="Calibri"/>
                <a:cs typeface="Calibri"/>
              </a:rPr>
              <a:t> </a:t>
            </a:r>
            <a:endParaRPr sz="1600" dirty="0">
              <a:latin typeface="Calibri"/>
              <a:cs typeface="Calibri"/>
            </a:endParaRPr>
          </a:p>
          <a:p>
            <a:pPr algn="ctr">
              <a:lnSpc>
                <a:spcPts val="1900"/>
              </a:lnSpc>
            </a:pPr>
            <a:r>
              <a:rPr sz="1600" spc="-65" dirty="0">
                <a:latin typeface="Calibri"/>
                <a:cs typeface="Calibri"/>
              </a:rPr>
              <a:t>Navy</a:t>
            </a:r>
            <a:r>
              <a:rPr lang="en-US" sz="1600" spc="-65" dirty="0">
                <a:latin typeface="Calibri"/>
                <a:cs typeface="Calibri"/>
              </a:rPr>
              <a:t> </a:t>
            </a:r>
            <a:r>
              <a:rPr sz="1600" spc="-65" dirty="0">
                <a:latin typeface="Calibri"/>
                <a:cs typeface="Calibri"/>
              </a:rPr>
              <a:t>Center</a:t>
            </a:r>
            <a:r>
              <a:rPr lang="en-US" sz="1600" spc="-65" dirty="0">
                <a:latin typeface="Calibri"/>
                <a:cs typeface="Calibri"/>
              </a:rPr>
              <a:t> </a:t>
            </a:r>
            <a:r>
              <a:rPr sz="1600" spc="-65" dirty="0">
                <a:latin typeface="Calibri"/>
                <a:cs typeface="Calibri"/>
              </a:rPr>
              <a:t>for</a:t>
            </a:r>
            <a:r>
              <a:rPr lang="en-US" sz="1600" spc="-65" dirty="0">
                <a:latin typeface="Calibri"/>
                <a:cs typeface="Calibri"/>
              </a:rPr>
              <a:t> </a:t>
            </a:r>
            <a:r>
              <a:rPr sz="1600" spc="-65" dirty="0">
                <a:latin typeface="Calibri"/>
                <a:cs typeface="Calibri"/>
              </a:rPr>
              <a:t>Applied</a:t>
            </a:r>
            <a:r>
              <a:rPr lang="en-US" sz="1600" spc="-65" dirty="0">
                <a:latin typeface="Calibri"/>
                <a:cs typeface="Calibri"/>
              </a:rPr>
              <a:t> </a:t>
            </a:r>
            <a:r>
              <a:rPr sz="1600" spc="-65" dirty="0">
                <a:latin typeface="Calibri"/>
                <a:cs typeface="Calibri"/>
              </a:rPr>
              <a:t>Research</a:t>
            </a:r>
            <a:r>
              <a:rPr lang="en-US" sz="1600" spc="-65" dirty="0">
                <a:latin typeface="Calibri"/>
                <a:cs typeface="Calibri"/>
              </a:rPr>
              <a:t> </a:t>
            </a:r>
            <a:r>
              <a:rPr sz="1600" spc="-65" dirty="0">
                <a:latin typeface="Calibri"/>
                <a:cs typeface="Calibri"/>
              </a:rPr>
              <a:t>in</a:t>
            </a:r>
            <a:r>
              <a:rPr lang="en-US" sz="1600" spc="-65" dirty="0">
                <a:latin typeface="Calibri"/>
                <a:cs typeface="Calibri"/>
              </a:rPr>
              <a:t> </a:t>
            </a:r>
            <a:r>
              <a:rPr sz="1600" spc="-65" dirty="0">
                <a:latin typeface="Calibri"/>
                <a:cs typeface="Calibri"/>
              </a:rPr>
              <a:t>Ar</a:t>
            </a:r>
            <a:r>
              <a:rPr lang="en-US" sz="1600" spc="-65" dirty="0">
                <a:latin typeface="Calibri"/>
                <a:cs typeface="Calibri"/>
              </a:rPr>
              <a:t>ti</a:t>
            </a:r>
            <a:r>
              <a:rPr sz="1600" spc="-65" dirty="0">
                <a:latin typeface="Calibri"/>
                <a:cs typeface="Calibri"/>
              </a:rPr>
              <a:t>ﬁcial</a:t>
            </a:r>
            <a:r>
              <a:rPr lang="en-US" sz="1600" spc="-65" dirty="0">
                <a:latin typeface="Calibri"/>
                <a:cs typeface="Calibri"/>
              </a:rPr>
              <a:t> </a:t>
            </a:r>
            <a:r>
              <a:rPr sz="1600" spc="-65" dirty="0">
                <a:latin typeface="Calibri"/>
                <a:cs typeface="Calibri"/>
              </a:rPr>
              <a:t>Intelligence</a:t>
            </a:r>
            <a:r>
              <a:rPr lang="en-US" sz="1600" spc="-65" dirty="0">
                <a:latin typeface="Calibri"/>
                <a:cs typeface="Calibri"/>
              </a:rPr>
              <a:t> </a:t>
            </a:r>
          </a:p>
          <a:p>
            <a:pPr algn="ctr">
              <a:lnSpc>
                <a:spcPts val="1900"/>
              </a:lnSpc>
            </a:pPr>
            <a:r>
              <a:rPr lang="en-US" sz="1600" spc="-65" dirty="0">
                <a:latin typeface="Calibri"/>
                <a:cs typeface="Calibri"/>
              </a:rPr>
              <a:t>Naval Research Laboratory, Washington D.C.</a:t>
            </a:r>
            <a:endParaRPr sz="1600" dirty="0">
              <a:latin typeface="Calibri"/>
              <a:cs typeface="Calibri"/>
            </a:endParaRPr>
          </a:p>
        </p:txBody>
      </p:sp>
      <p:sp>
        <p:nvSpPr>
          <p:cNvPr id="6" name="object 6"/>
          <p:cNvSpPr txBox="1"/>
          <p:nvPr/>
        </p:nvSpPr>
        <p:spPr>
          <a:xfrm>
            <a:off x="5857856" y="5521960"/>
            <a:ext cx="2157730" cy="335989"/>
          </a:xfrm>
          <a:prstGeom prst="rect">
            <a:avLst/>
          </a:prstGeom>
        </p:spPr>
        <p:txBody>
          <a:bodyPr vert="horz" wrap="square" lIns="0" tIns="0" rIns="0" bIns="0" rtlCol="0">
            <a:spAutoFit/>
          </a:bodyPr>
          <a:lstStyle/>
          <a:p>
            <a:pPr marR="29209" algn="ctr"/>
            <a:r>
              <a:rPr lang="en-US" sz="400" spc="-114" dirty="0">
                <a:latin typeface="Calibri"/>
                <a:cs typeface="Calibri"/>
              </a:rPr>
              <a:t> </a:t>
            </a:r>
            <a:endParaRPr sz="400" dirty="0">
              <a:latin typeface="Calibri"/>
              <a:cs typeface="Calibri"/>
            </a:endParaRPr>
          </a:p>
          <a:p>
            <a:pPr algn="ctr">
              <a:spcBef>
                <a:spcPts val="65"/>
              </a:spcBef>
            </a:pPr>
            <a:r>
              <a:rPr sz="1700" i="1" spc="-25" dirty="0">
                <a:latin typeface="Calibri"/>
                <a:cs typeface="Calibri"/>
                <a:hlinkClick r:id="rId4"/>
              </a:rPr>
              <a:t>don.sofge@nrl.navy.mil</a:t>
            </a:r>
            <a:endParaRPr sz="1700" dirty="0">
              <a:latin typeface="Calibri"/>
              <a:cs typeface="Calibri"/>
            </a:endParaRPr>
          </a:p>
        </p:txBody>
      </p:sp>
      <p:sp>
        <p:nvSpPr>
          <p:cNvPr id="9" name="object 9"/>
          <p:cNvSpPr txBox="1"/>
          <p:nvPr/>
        </p:nvSpPr>
        <p:spPr>
          <a:xfrm>
            <a:off x="7400940" y="6576220"/>
            <a:ext cx="3526790" cy="369332"/>
          </a:xfrm>
          <a:prstGeom prst="rect">
            <a:avLst/>
          </a:prstGeom>
        </p:spPr>
        <p:txBody>
          <a:bodyPr vert="horz" wrap="square" lIns="0" tIns="0" rIns="0" bIns="0" rtlCol="0">
            <a:spAutoFit/>
          </a:bodyPr>
          <a:lstStyle/>
          <a:p>
            <a:pPr>
              <a:tabLst>
                <a:tab pos="456565" algn="l"/>
                <a:tab pos="913765" algn="l"/>
                <a:tab pos="1370965" algn="l"/>
                <a:tab pos="1828164" algn="l"/>
              </a:tabLst>
            </a:pPr>
            <a:r>
              <a:rPr lang="en-US" sz="2000" spc="-565" dirty="0">
                <a:solidFill>
                  <a:srgbClr val="9B9B9B"/>
                </a:solidFill>
                <a:latin typeface="Calibri"/>
                <a:cs typeface="Calibri"/>
              </a:rPr>
              <a:t> </a:t>
            </a:r>
            <a:r>
              <a:rPr sz="2000" spc="-565" dirty="0">
                <a:solidFill>
                  <a:srgbClr val="9B9B9B"/>
                </a:solidFill>
                <a:latin typeface="Calibri"/>
                <a:cs typeface="Calibri"/>
              </a:rPr>
              <a:t>	</a:t>
            </a:r>
            <a:r>
              <a:rPr lang="en-US" sz="2000" spc="-565" dirty="0">
                <a:solidFill>
                  <a:srgbClr val="9B9B9B"/>
                </a:solidFill>
                <a:latin typeface="Calibri"/>
                <a:cs typeface="Calibri"/>
              </a:rPr>
              <a:t> </a:t>
            </a:r>
            <a:r>
              <a:rPr sz="2000" spc="-565" dirty="0">
                <a:solidFill>
                  <a:srgbClr val="9B9B9B"/>
                </a:solidFill>
                <a:latin typeface="Calibri"/>
                <a:cs typeface="Calibri"/>
              </a:rPr>
              <a:t>	</a:t>
            </a:r>
            <a:r>
              <a:rPr lang="en-US" sz="2000" spc="-565" dirty="0">
                <a:solidFill>
                  <a:srgbClr val="9B9B9B"/>
                </a:solidFill>
                <a:latin typeface="Calibri"/>
                <a:cs typeface="Calibri"/>
              </a:rPr>
              <a:t> </a:t>
            </a:r>
            <a:r>
              <a:rPr sz="2000" spc="-565" dirty="0">
                <a:solidFill>
                  <a:srgbClr val="9B9B9B"/>
                </a:solidFill>
                <a:latin typeface="Calibri"/>
                <a:cs typeface="Calibri"/>
              </a:rPr>
              <a:t>	</a:t>
            </a:r>
            <a:r>
              <a:rPr lang="en-US" sz="2000" spc="-565" dirty="0">
                <a:solidFill>
                  <a:srgbClr val="9B9B9B"/>
                </a:solidFill>
                <a:latin typeface="Calibri"/>
                <a:cs typeface="Calibri"/>
              </a:rPr>
              <a:t> </a:t>
            </a:r>
            <a:r>
              <a:rPr sz="2000" spc="-565" dirty="0">
                <a:solidFill>
                  <a:srgbClr val="9B9B9B"/>
                </a:solidFill>
                <a:latin typeface="Calibri"/>
                <a:cs typeface="Calibri"/>
              </a:rPr>
              <a:t>	</a:t>
            </a:r>
            <a:r>
              <a:rPr lang="en-US" sz="2000" spc="-285" dirty="0">
                <a:solidFill>
                  <a:srgbClr val="9B9B9B"/>
                </a:solidFill>
                <a:latin typeface="Calibri"/>
                <a:cs typeface="Calibri"/>
              </a:rPr>
              <a:t>      </a:t>
            </a:r>
            <a:r>
              <a:rPr sz="2400" i="1" spc="-285" dirty="0">
                <a:latin typeface="Calibri"/>
                <a:cs typeface="Calibri"/>
              </a:rPr>
              <a:t>May</a:t>
            </a:r>
            <a:r>
              <a:rPr lang="en-US" sz="2400" i="1" spc="-285" dirty="0">
                <a:latin typeface="Calibri"/>
                <a:cs typeface="Calibri"/>
              </a:rPr>
              <a:t>  </a:t>
            </a:r>
            <a:r>
              <a:rPr sz="2400" i="1" spc="-285" dirty="0">
                <a:latin typeface="Calibri"/>
                <a:cs typeface="Calibri"/>
              </a:rPr>
              <a:t>7,</a:t>
            </a:r>
            <a:r>
              <a:rPr lang="en-US" sz="2400" i="1" spc="-285" dirty="0">
                <a:latin typeface="Calibri"/>
                <a:cs typeface="Calibri"/>
              </a:rPr>
              <a:t>  </a:t>
            </a:r>
            <a:r>
              <a:rPr sz="2400" i="1" spc="-285" dirty="0">
                <a:latin typeface="Calibri"/>
                <a:cs typeface="Calibri"/>
              </a:rPr>
              <a:t>2</a:t>
            </a:r>
            <a:r>
              <a:rPr lang="en-US" sz="2400" i="1" spc="-285" dirty="0">
                <a:latin typeface="Calibri"/>
                <a:cs typeface="Calibri"/>
              </a:rPr>
              <a:t> </a:t>
            </a:r>
            <a:r>
              <a:rPr sz="2400" i="1" spc="-285" dirty="0">
                <a:latin typeface="Calibri"/>
                <a:cs typeface="Calibri"/>
              </a:rPr>
              <a:t>0</a:t>
            </a:r>
            <a:r>
              <a:rPr lang="en-US" sz="2400" i="1" spc="-285" dirty="0">
                <a:latin typeface="Calibri"/>
                <a:cs typeface="Calibri"/>
              </a:rPr>
              <a:t> 1 </a:t>
            </a:r>
            <a:r>
              <a:rPr sz="2400" i="1" spc="-285" dirty="0">
                <a:latin typeface="Calibri"/>
                <a:cs typeface="Calibri"/>
              </a:rPr>
              <a:t>3</a:t>
            </a:r>
            <a:endParaRPr sz="2400" dirty="0">
              <a:latin typeface="Calibri"/>
              <a:cs typeface="Calibri"/>
            </a:endParaRPr>
          </a:p>
        </p:txBody>
      </p:sp>
      <p:sp>
        <p:nvSpPr>
          <p:cNvPr id="10" name="object 10"/>
          <p:cNvSpPr/>
          <p:nvPr/>
        </p:nvSpPr>
        <p:spPr>
          <a:xfrm>
            <a:off x="2490123" y="588665"/>
            <a:ext cx="1511706" cy="125569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29560" y="2161421"/>
            <a:ext cx="11917680" cy="615553"/>
          </a:xfrm>
          <a:prstGeom prst="rect">
            <a:avLst/>
          </a:prstGeom>
        </p:spPr>
        <p:txBody>
          <a:bodyPr vert="horz" wrap="square" lIns="0" tIns="0" rIns="0" bIns="0" rtlCol="0" anchor="ctr">
            <a:spAutoFit/>
          </a:bodyPr>
          <a:lstStyle/>
          <a:p>
            <a:pPr marL="253365">
              <a:lnSpc>
                <a:spcPts val="2370"/>
              </a:lnSpc>
            </a:pPr>
            <a:r>
              <a:rPr spc="-120" dirty="0"/>
              <a:t>Lack</a:t>
            </a:r>
            <a:r>
              <a:rPr lang="en-US" spc="-120" dirty="0"/>
              <a:t> </a:t>
            </a:r>
            <a:r>
              <a:rPr spc="-120" dirty="0"/>
              <a:t>of</a:t>
            </a:r>
            <a:r>
              <a:rPr lang="en-US" spc="-120" dirty="0"/>
              <a:t> </a:t>
            </a:r>
            <a:r>
              <a:rPr spc="-120" dirty="0"/>
              <a:t>trust</a:t>
            </a:r>
            <a:r>
              <a:rPr lang="en-US" spc="-120" dirty="0"/>
              <a:t> </a:t>
            </a:r>
            <a:r>
              <a:rPr spc="-120" dirty="0"/>
              <a:t>hampers</a:t>
            </a:r>
            <a:r>
              <a:rPr lang="en-US" spc="-120" dirty="0"/>
              <a:t> </a:t>
            </a:r>
            <a:r>
              <a:rPr spc="-120" dirty="0"/>
              <a:t>adop</a:t>
            </a:r>
            <a:r>
              <a:rPr lang="en-US" spc="-120" dirty="0"/>
              <a:t>ti</a:t>
            </a:r>
            <a:r>
              <a:rPr spc="-120" dirty="0"/>
              <a:t>on</a:t>
            </a:r>
            <a:r>
              <a:rPr lang="en-US" spc="-120" dirty="0"/>
              <a:t> </a:t>
            </a:r>
            <a:r>
              <a:rPr spc="-120" dirty="0"/>
              <a:t>of</a:t>
            </a:r>
            <a:r>
              <a:rPr lang="en-US" spc="-120" dirty="0"/>
              <a:t> </a:t>
            </a:r>
            <a:r>
              <a:rPr spc="-120" dirty="0"/>
              <a:t>autonomous</a:t>
            </a:r>
            <a:r>
              <a:rPr lang="en-US" spc="-120" dirty="0"/>
              <a:t> </a:t>
            </a:r>
            <a:r>
              <a:rPr spc="-120" dirty="0"/>
              <a:t>systems</a:t>
            </a:r>
            <a:r>
              <a:rPr lang="en-US" spc="-120" dirty="0"/>
              <a:t> </a:t>
            </a:r>
            <a:r>
              <a:rPr spc="-120" dirty="0"/>
              <a:t>by</a:t>
            </a:r>
            <a:r>
              <a:rPr lang="en-US" spc="-120" dirty="0"/>
              <a:t> </a:t>
            </a:r>
            <a:r>
              <a:rPr spc="-120" dirty="0"/>
              <a:t>DoD</a:t>
            </a:r>
            <a:r>
              <a:rPr lang="en-US" i="0" spc="-120" dirty="0"/>
              <a:t> </a:t>
            </a:r>
            <a:endParaRPr i="0" spc="-120" dirty="0"/>
          </a:p>
          <a:p>
            <a:pPr marL="595630">
              <a:lnSpc>
                <a:spcPts val="2370"/>
              </a:lnSpc>
            </a:pPr>
            <a:r>
              <a:rPr lang="en-US" i="0" spc="-620" dirty="0"/>
              <a:t> </a:t>
            </a:r>
            <a:endParaRPr i="0" spc="-620" dirty="0"/>
          </a:p>
        </p:txBody>
      </p:sp>
      <p:sp>
        <p:nvSpPr>
          <p:cNvPr id="3" name="object 3"/>
          <p:cNvSpPr txBox="1"/>
          <p:nvPr/>
        </p:nvSpPr>
        <p:spPr>
          <a:xfrm>
            <a:off x="3100564" y="1075034"/>
            <a:ext cx="7822565" cy="446276"/>
          </a:xfrm>
          <a:prstGeom prst="rect">
            <a:avLst/>
          </a:prstGeom>
          <a:solidFill>
            <a:srgbClr val="6095C9"/>
          </a:solidFill>
        </p:spPr>
        <p:txBody>
          <a:bodyPr vert="horz" wrap="square" lIns="0" tIns="137160" rIns="0" bIns="0" rtlCol="0">
            <a:spAutoFit/>
          </a:bodyPr>
          <a:lstStyle/>
          <a:p>
            <a:pPr marL="2159635">
              <a:spcBef>
                <a:spcPts val="1080"/>
              </a:spcBef>
            </a:pPr>
            <a:r>
              <a:rPr sz="2000" spc="-75" dirty="0">
                <a:solidFill>
                  <a:srgbClr val="FFFFFF"/>
                </a:solidFill>
                <a:latin typeface="Calibri"/>
                <a:cs typeface="Calibri"/>
              </a:rPr>
              <a:t>Importance</a:t>
            </a:r>
            <a:r>
              <a:rPr lang="en-US" sz="2000" spc="-75" dirty="0">
                <a:solidFill>
                  <a:srgbClr val="FFFFFF"/>
                </a:solidFill>
                <a:latin typeface="Calibri"/>
                <a:cs typeface="Calibri"/>
              </a:rPr>
              <a:t> </a:t>
            </a:r>
            <a:r>
              <a:rPr sz="2000" spc="-75" dirty="0">
                <a:solidFill>
                  <a:srgbClr val="FFFFFF"/>
                </a:solidFill>
                <a:latin typeface="Calibri"/>
                <a:cs typeface="Calibri"/>
              </a:rPr>
              <a:t>of</a:t>
            </a:r>
            <a:r>
              <a:rPr lang="en-US" sz="2000" spc="-75" dirty="0">
                <a:solidFill>
                  <a:srgbClr val="FFFFFF"/>
                </a:solidFill>
                <a:latin typeface="Calibri"/>
                <a:cs typeface="Calibri"/>
              </a:rPr>
              <a:t> </a:t>
            </a:r>
            <a:r>
              <a:rPr sz="2000" spc="-75" dirty="0">
                <a:solidFill>
                  <a:srgbClr val="FFFFFF"/>
                </a:solidFill>
                <a:latin typeface="Calibri"/>
                <a:cs typeface="Calibri"/>
              </a:rPr>
              <a:t>Trust</a:t>
            </a:r>
            <a:r>
              <a:rPr lang="en-US" sz="2000" spc="-75" dirty="0">
                <a:solidFill>
                  <a:srgbClr val="FFFFFF"/>
                </a:solidFill>
                <a:latin typeface="Calibri"/>
                <a:cs typeface="Calibri"/>
              </a:rPr>
              <a:t> </a:t>
            </a:r>
            <a:r>
              <a:rPr sz="2000" spc="-75" dirty="0">
                <a:solidFill>
                  <a:srgbClr val="FFFFFF"/>
                </a:solidFill>
                <a:latin typeface="Calibri"/>
                <a:cs typeface="Calibri"/>
              </a:rPr>
              <a:t>Development</a:t>
            </a:r>
            <a:r>
              <a:rPr lang="en-US" sz="2000" spc="-75" dirty="0">
                <a:solidFill>
                  <a:srgbClr val="FFFFFF"/>
                </a:solidFill>
                <a:latin typeface="Calibri"/>
                <a:cs typeface="Calibri"/>
              </a:rPr>
              <a:t> </a:t>
            </a:r>
            <a:endParaRPr sz="2000" dirty="0">
              <a:latin typeface="Calibri"/>
              <a:cs typeface="Calibri"/>
            </a:endParaRPr>
          </a:p>
        </p:txBody>
      </p:sp>
      <p:sp>
        <p:nvSpPr>
          <p:cNvPr id="4" name="object 4"/>
          <p:cNvSpPr/>
          <p:nvPr/>
        </p:nvSpPr>
        <p:spPr>
          <a:xfrm>
            <a:off x="3112423" y="2675216"/>
            <a:ext cx="7980045" cy="4217035"/>
          </a:xfrm>
          <a:custGeom>
            <a:avLst/>
            <a:gdLst/>
            <a:ahLst/>
            <a:cxnLst/>
            <a:rect l="l" t="t" r="r" b="b"/>
            <a:pathLst>
              <a:path w="7980045" h="4217034">
                <a:moveTo>
                  <a:pt x="0" y="0"/>
                </a:moveTo>
                <a:lnTo>
                  <a:pt x="7979829" y="0"/>
                </a:lnTo>
                <a:lnTo>
                  <a:pt x="7979829" y="4216537"/>
                </a:lnTo>
                <a:lnTo>
                  <a:pt x="0" y="4216537"/>
                </a:lnTo>
                <a:lnTo>
                  <a:pt x="0" y="0"/>
                </a:lnTo>
                <a:close/>
              </a:path>
            </a:pathLst>
          </a:custGeom>
          <a:ln w="9524">
            <a:solidFill>
              <a:srgbClr val="000000"/>
            </a:solidFill>
          </a:ln>
        </p:spPr>
        <p:txBody>
          <a:bodyPr wrap="square" lIns="0" tIns="0" rIns="0" bIns="0" rtlCol="0"/>
          <a:lstStyle/>
          <a:p>
            <a:endParaRPr/>
          </a:p>
        </p:txBody>
      </p:sp>
      <p:pic>
        <p:nvPicPr>
          <p:cNvPr id="6" name="Pictur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4AA502E-6724-0B46-854E-4DE0999CA3C5}"/>
              </a:ext>
            </a:extLst>
          </p:cNvPr>
          <p:cNvPicPr>
            <a:picLocks noChangeAspect="1"/>
          </p:cNvPicPr>
          <p:nvPr/>
        </p:nvPicPr>
        <p:blipFill>
          <a:blip r:embed="rId2"/>
          <a:stretch>
            <a:fillRect/>
          </a:stretch>
        </p:blipFill>
        <p:spPr>
          <a:xfrm>
            <a:off x="3165821" y="2878732"/>
            <a:ext cx="7765550" cy="3810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NRL PPT">
      <a:dk1>
        <a:sysClr val="windowText" lastClr="000000"/>
      </a:dk1>
      <a:lt1>
        <a:sysClr val="window" lastClr="FFFFFF"/>
      </a:lt1>
      <a:dk2>
        <a:srgbClr val="1B365D"/>
      </a:dk2>
      <a:lt2>
        <a:srgbClr val="FABE07"/>
      </a:lt2>
      <a:accent1>
        <a:srgbClr val="1B365D"/>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S NR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NRL_PPT_WideScreen_M10_052616" id="{DD9E120A-AE45-4FCF-9AB0-14AD7E4D1ED6}" vid="{40B21B15-B66C-42A3-9B9F-85D271FBB4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NRL_PPT_WideScreen_M10_052616</Template>
  <TotalTime>6646</TotalTime>
  <Words>2000</Words>
  <Application>Microsoft Macintosh PowerPoint</Application>
  <PresentationFormat>Custom</PresentationFormat>
  <Paragraphs>227</Paragraphs>
  <Slides>36</Slides>
  <Notes>24</Notes>
  <HiddenSlides>0</HiddenSlides>
  <MMClips>0</MMClips>
  <ScaleCrop>false</ScaleCrop>
  <HeadingPairs>
    <vt:vector size="4" baseType="variant">
      <vt:variant>
        <vt:lpstr>Design Template</vt:lpstr>
      </vt:variant>
      <vt:variant>
        <vt:i4>1</vt:i4>
      </vt:variant>
      <vt:variant>
        <vt:lpstr>Slide Titles</vt:lpstr>
      </vt:variant>
      <vt:variant>
        <vt:i4>36</vt:i4>
      </vt:variant>
    </vt:vector>
  </HeadingPairs>
  <TitlesOfParts>
    <vt:vector size="37" baseType="lpstr">
      <vt:lpstr>Office Theme</vt:lpstr>
      <vt:lpstr>Verification of Learning Systems:  “Trust, but Verify”</vt:lpstr>
      <vt:lpstr>Overview</vt:lpstr>
      <vt:lpstr>The Problem</vt:lpstr>
      <vt:lpstr>The Problem</vt:lpstr>
      <vt:lpstr>Trust</vt:lpstr>
      <vt:lpstr>Trust</vt:lpstr>
      <vt:lpstr>Trust</vt:lpstr>
      <vt:lpstr>Slide 8</vt:lpstr>
      <vt:lpstr>Lack of trust hampers adoption of autonomous systems by DoD   </vt:lpstr>
      <vt:lpstr>Slide 10</vt:lpstr>
      <vt:lpstr>Slide 11</vt:lpstr>
      <vt:lpstr>Trust</vt:lpstr>
      <vt:lpstr>Trust</vt:lpstr>
      <vt:lpstr>Trust</vt:lpstr>
      <vt:lpstr>Verification</vt:lpstr>
      <vt:lpstr>Verification</vt:lpstr>
      <vt:lpstr>26 Research Challenges</vt:lpstr>
      <vt:lpstr>26 Research Challenges</vt:lpstr>
      <vt:lpstr>Approaches to Verification</vt:lpstr>
      <vt:lpstr>Slide 20</vt:lpstr>
      <vt:lpstr>Offline vs. On-line Learning</vt:lpstr>
      <vt:lpstr>Panel Introductions</vt:lpstr>
      <vt:lpstr>Questions for Panel and Audience</vt:lpstr>
      <vt:lpstr>Questions for Panel and Audience</vt:lpstr>
      <vt:lpstr>Questions for Panel and Audience</vt:lpstr>
      <vt:lpstr>Questions for Panel and Audience</vt:lpstr>
      <vt:lpstr>Questions for Panel and Audience</vt:lpstr>
      <vt:lpstr>Questions for Panel and Audience</vt:lpstr>
      <vt:lpstr>Questions for Panel and Audience</vt:lpstr>
      <vt:lpstr>Questions for Panel and Audience</vt:lpstr>
      <vt:lpstr>Questions for Panel and Audience</vt:lpstr>
      <vt:lpstr>Questions for Panel and Audience</vt:lpstr>
      <vt:lpstr>Questions for Panel and Audience</vt:lpstr>
      <vt:lpstr>Questions for Panel and Audience</vt:lpstr>
      <vt:lpstr>Questions for Panel and Audience</vt:lpstr>
      <vt:lpstr>Audience Questions and Discussion</vt:lpstr>
    </vt:vector>
  </TitlesOfParts>
  <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Adaptive Real-Time Algorithms for Multiagent Cooperation in Adversarial Environments</dc:title>
  <dc:creator>Microsoft Office User</dc:creator>
  <cp:lastModifiedBy>S</cp:lastModifiedBy>
  <cp:revision>149</cp:revision>
  <cp:lastPrinted>2017-08-02T14:09:00Z</cp:lastPrinted>
  <dcterms:created xsi:type="dcterms:W3CDTF">2018-05-24T23:01:49Z</dcterms:created>
  <dcterms:modified xsi:type="dcterms:W3CDTF">2018-05-25T05:06:15Z</dcterms:modified>
</cp:coreProperties>
</file>