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emf" ContentType="image/x-emf"/>
  <Override PartName="/ppt/theme/theme3.xml" ContentType="application/vnd.openxmlformats-officedocument.them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4253" r:id="rId1"/>
  </p:sldMasterIdLst>
  <p:notesMasterIdLst>
    <p:notesMasterId r:id="rId9"/>
  </p:notesMasterIdLst>
  <p:handoutMasterIdLst>
    <p:handoutMasterId r:id="rId10"/>
  </p:handoutMasterIdLst>
  <p:sldIdLst>
    <p:sldId id="256" r:id="rId2"/>
    <p:sldId id="268" r:id="rId3"/>
    <p:sldId id="277" r:id="rId4"/>
    <p:sldId id="281" r:id="rId5"/>
    <p:sldId id="279" r:id="rId6"/>
    <p:sldId id="278" r:id="rId7"/>
    <p:sldId id="280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1pPr>
    <a:lvl2pPr marL="457151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2pPr>
    <a:lvl3pPr marL="914303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454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605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+mn-cs"/>
      </a:defRPr>
    </a:lvl5pPr>
    <a:lvl6pPr marL="2285755" algn="l" defTabSz="914303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6pPr>
    <a:lvl7pPr marL="2742907" algn="l" defTabSz="914303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058" algn="l" defTabSz="914303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209" algn="l" defTabSz="914303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Jon Ngo (Contractor)" initials="JN(" lastIdx="4" clrIdx="0"/>
  <p:cmAuthor id="1" name="Lauren Briese (Contractor)" initials="LB(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8000"/>
    <a:srgbClr val="43AEFF"/>
    <a:srgbClr val="0F8AB1"/>
    <a:srgbClr val="98D3FF"/>
    <a:srgbClr val="D1EBFF"/>
    <a:srgbClr val="405D88"/>
    <a:srgbClr val="334A6D"/>
    <a:srgbClr val="233755"/>
    <a:srgbClr val="89CC40"/>
    <a:srgbClr val="7EBC57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8343" autoAdjust="0"/>
    <p:restoredTop sz="85714" autoAdjust="0"/>
  </p:normalViewPr>
  <p:slideViewPr>
    <p:cSldViewPr snapToGrid="0">
      <p:cViewPr varScale="1">
        <p:scale>
          <a:sx n="94" d="100"/>
          <a:sy n="94" d="100"/>
        </p:scale>
        <p:origin x="-256" y="-104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768"/>
    </p:cViewPr>
  </p:sorterViewPr>
  <p:notesViewPr>
    <p:cSldViewPr snapToGrid="0">
      <p:cViewPr varScale="1">
        <p:scale>
          <a:sx n="96" d="100"/>
          <a:sy n="96" d="100"/>
        </p:scale>
        <p:origin x="3510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EEBB9B34-7468-4735-9CB4-80A4F30F6D85}" type="datetimeFigureOut">
              <a:rPr lang="en-US" smtClean="0"/>
              <a:pPr/>
              <a:t>5/26/18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6"/>
            <a:ext cx="3043238" cy="4667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6"/>
            <a:ext cx="3043238" cy="4667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D2696AFF-F3E7-40A4-B366-CF518C883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1267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3" y="1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1" y="4421823"/>
            <a:ext cx="5618480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2031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3" y="8842031"/>
            <a:ext cx="304334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F65AC635-05A1-488D-9939-B44F69A9A4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9258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51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0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45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05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755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7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AC635-05A1-488D-9939-B44F69A9A4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330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ver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5638" y="2420471"/>
            <a:ext cx="8312727" cy="2420471"/>
          </a:xfrm>
        </p:spPr>
        <p:txBody>
          <a:bodyPr anchor="t">
            <a:noAutofit/>
          </a:bodyPr>
          <a:lstStyle>
            <a:lvl1pPr>
              <a:lnSpc>
                <a:spcPts val="4499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15636" y="5748966"/>
            <a:ext cx="4779818" cy="840094"/>
          </a:xfrm>
        </p:spPr>
        <p:txBody>
          <a:bodyPr anchor="b"/>
          <a:lstStyle>
            <a:lvl1pPr marL="0" indent="0">
              <a:lnSpc>
                <a:spcPts val="1677"/>
              </a:lnSpc>
              <a:spcAft>
                <a:spcPts val="0"/>
              </a:spcAft>
              <a:buNone/>
              <a:defRPr sz="1500" b="1">
                <a:solidFill>
                  <a:schemeClr val="bg2"/>
                </a:solidFill>
                <a:latin typeface="+mj-lt"/>
              </a:defRPr>
            </a:lvl1pPr>
            <a:lvl2pPr marL="0" indent="0">
              <a:lnSpc>
                <a:spcPts val="1677"/>
              </a:lnSpc>
              <a:spcAft>
                <a:spcPts val="0"/>
              </a:spcAft>
              <a:buNone/>
              <a:defRPr sz="1500">
                <a:solidFill>
                  <a:schemeClr val="bg1"/>
                </a:solidFill>
              </a:defRPr>
            </a:lvl2pPr>
            <a:lvl3pPr marL="0" indent="0">
              <a:lnSpc>
                <a:spcPts val="1677"/>
              </a:lnSpc>
              <a:spcAft>
                <a:spcPts val="0"/>
              </a:spcAft>
              <a:buFontTx/>
              <a:buNone/>
              <a:defRPr sz="1400" b="1">
                <a:solidFill>
                  <a:schemeClr val="bg1"/>
                </a:solidFill>
              </a:defRPr>
            </a:lvl3pPr>
            <a:lvl4pPr>
              <a:lnSpc>
                <a:spcPts val="2330"/>
              </a:lnSpc>
              <a:spcAft>
                <a:spcPts val="1588"/>
              </a:spcAft>
              <a:defRPr sz="19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U.S. Naval Research Laboratory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6" y="403412"/>
            <a:ext cx="1242795" cy="806824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262628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650182" y="6471765"/>
            <a:ext cx="2057400" cy="365125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5636" y="6471765"/>
            <a:ext cx="2318686" cy="365125"/>
          </a:xfrm>
        </p:spPr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0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7" y="207318"/>
            <a:ext cx="1039091" cy="6745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15637" y="1555751"/>
            <a:ext cx="39485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4759038" y="1555751"/>
            <a:ext cx="39485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Footer Placeholder 2"/>
          <p:cNvSpPr txBox="1">
            <a:spLocks/>
          </p:cNvSpPr>
          <p:nvPr userDrawn="1"/>
        </p:nvSpPr>
        <p:spPr>
          <a:xfrm>
            <a:off x="2432483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213228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0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7" y="207318"/>
            <a:ext cx="1039091" cy="6745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15638" y="1555751"/>
            <a:ext cx="8291945" cy="4639236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60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spcAft>
                <a:spcPts val="0"/>
              </a:spcAft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 userDrawn="1"/>
        </p:nvSpPr>
        <p:spPr>
          <a:xfrm>
            <a:off x="6650182" y="6471765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94" b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12" name="Footer Placeholder 2"/>
          <p:cNvSpPr txBox="1">
            <a:spLocks/>
          </p:cNvSpPr>
          <p:nvPr userDrawn="1"/>
        </p:nvSpPr>
        <p:spPr>
          <a:xfrm>
            <a:off x="2432483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93647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1478"/>
          <a:stretch/>
        </p:blipFill>
        <p:spPr>
          <a:xfrm>
            <a:off x="1" y="0"/>
            <a:ext cx="9144000" cy="10892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70363" y="342899"/>
            <a:ext cx="5715000" cy="403412"/>
          </a:xfrm>
        </p:spPr>
        <p:txBody>
          <a:bodyPr>
            <a:normAutofit/>
          </a:bodyPr>
          <a:lstStyle>
            <a:lvl1pPr>
              <a:defRPr sz="2600" b="1">
                <a:solidFill>
                  <a:srgbClr val="FABE0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15637" y="207318"/>
            <a:ext cx="1039091" cy="674579"/>
          </a:xfrm>
          <a:prstGeom prst="rect">
            <a:avLst/>
          </a:prstGeom>
        </p:spPr>
      </p:pic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6650182" y="6471765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94" b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10" name="Footer Placeholder 2"/>
          <p:cNvSpPr txBox="1">
            <a:spLocks/>
          </p:cNvSpPr>
          <p:nvPr userDrawn="1"/>
        </p:nvSpPr>
        <p:spPr>
          <a:xfrm>
            <a:off x="2432483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368950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mc="http://schemas.openxmlformats.org/markup-compatibility/2006" xmlns:mv="urn:schemas-microsoft-com:mac:vml"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62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638" y="1815354"/>
            <a:ext cx="8312727" cy="44375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0182" y="6471765"/>
            <a:ext cx="2057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‹#›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5637" y="6462887"/>
            <a:ext cx="2265420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lvl1pPr>
              <a:defRPr sz="8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Footer Placeholder 2"/>
          <p:cNvSpPr txBox="1">
            <a:spLocks/>
          </p:cNvSpPr>
          <p:nvPr userDrawn="1"/>
        </p:nvSpPr>
        <p:spPr>
          <a:xfrm>
            <a:off x="2432483" y="6471764"/>
            <a:ext cx="4199137" cy="365125"/>
          </a:xfrm>
          <a:prstGeom prst="rect">
            <a:avLst/>
          </a:prstGeom>
        </p:spPr>
        <p:txBody>
          <a:bodyPr lIns="91431" tIns="45715" rIns="91431" bIns="45715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800" b="0" dirty="0" smtClean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90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  <p:sldLayoutId id="2147484254" r:id="rId2"/>
    <p:sldLayoutId id="2147484255" r:id="rId3"/>
    <p:sldLayoutId id="2147484260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324" rtl="0" eaLnBrk="1" latinLnBrk="0" hangingPunct="1">
        <a:lnSpc>
          <a:spcPct val="90000"/>
        </a:lnSpc>
        <a:spcBef>
          <a:spcPct val="0"/>
        </a:spcBef>
        <a:buNone/>
        <a:defRPr sz="4000" kern="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575" indent="-228575" algn="l" defTabSz="9143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00">
          <a:solidFill>
            <a:schemeClr val="tx2"/>
          </a:solidFill>
          <a:latin typeface="+mn-lt"/>
          <a:ea typeface="+mn-ea"/>
          <a:cs typeface="+mn-cs"/>
        </a:defRPr>
      </a:lvl1pPr>
      <a:lvl2pPr marL="457151" indent="-228575" algn="l" defTabSz="9143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–"/>
        <a:defRPr sz="1600" b="0" kern="100">
          <a:solidFill>
            <a:schemeClr val="tx2"/>
          </a:solidFill>
          <a:latin typeface="+mn-lt"/>
          <a:ea typeface="+mn-ea"/>
          <a:cs typeface="+mn-cs"/>
        </a:defRPr>
      </a:lvl2pPr>
      <a:lvl3pPr marL="685726" indent="-228575" algn="l" defTabSz="9143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914303" indent="-228575" algn="l" defTabSz="9143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–"/>
        <a:defRPr sz="1400" b="0" kern="100" baseline="0">
          <a:solidFill>
            <a:schemeClr val="tx2"/>
          </a:solidFill>
          <a:latin typeface="+mn-lt"/>
          <a:ea typeface="+mn-ea"/>
          <a:cs typeface="+mn-cs"/>
        </a:defRPr>
      </a:lvl4pPr>
      <a:lvl5pPr marL="1142878" indent="-228575" algn="l" defTabSz="9143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b="0" kern="100">
          <a:solidFill>
            <a:schemeClr val="tx2"/>
          </a:solidFill>
          <a:latin typeface="+mn-lt"/>
          <a:ea typeface="+mn-ea"/>
          <a:cs typeface="+mn-cs"/>
        </a:defRPr>
      </a:lvl5pPr>
      <a:lvl6pPr marL="2514391" indent="-228581" algn="l" defTabSz="91432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4" indent="-228581" algn="l" defTabSz="91432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6" indent="-228581" algn="l" defTabSz="91432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8" indent="-228581" algn="l" defTabSz="914324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6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9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10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3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4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6" algn="l" defTabSz="9143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of Autonomous Systems Workshop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Progress and Next Steps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Signe Redfield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 2018</a:t>
            </a:r>
          </a:p>
          <a:p>
            <a:r>
              <a:rPr lang="en-US" b="0" dirty="0" smtClean="0">
                <a:solidFill>
                  <a:schemeClr val="bg1"/>
                </a:solidFill>
              </a:rPr>
              <a:t>U.S</a:t>
            </a:r>
            <a:r>
              <a:rPr lang="en-US" b="0" dirty="0">
                <a:solidFill>
                  <a:schemeClr val="bg1"/>
                </a:solidFill>
              </a:rPr>
              <a:t>. Naval Research </a:t>
            </a:r>
            <a:r>
              <a:rPr lang="en-US" b="0" dirty="0" smtClean="0">
                <a:solidFill>
                  <a:schemeClr val="bg1"/>
                </a:solidFill>
              </a:rPr>
              <a:t>Laboratory</a:t>
            </a:r>
            <a:endParaRPr lang="en-US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451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 of Autonomous Systems Working Group Progress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Verification of Autonomous Systems Working Group history</a:t>
            </a:r>
          </a:p>
          <a:p>
            <a:pPr lvl="1"/>
            <a:r>
              <a:rPr lang="en-US" dirty="0" smtClean="0"/>
              <a:t>Started with a meeting at NRL in 2014</a:t>
            </a:r>
          </a:p>
          <a:p>
            <a:pPr lvl="1"/>
            <a:r>
              <a:rPr lang="en-US" dirty="0" smtClean="0"/>
              <a:t>Ongoing meetings, discussions through 2015</a:t>
            </a:r>
          </a:p>
          <a:p>
            <a:pPr lvl="1"/>
            <a:r>
              <a:rPr lang="en-US" dirty="0" smtClean="0"/>
              <a:t>Workshops at ICRA in 2016, at IROS in 2017, and at ICRA in 2018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 the first meeting</a:t>
            </a:r>
          </a:p>
          <a:p>
            <a:pPr lvl="1"/>
            <a:r>
              <a:rPr lang="en-US" dirty="0" smtClean="0"/>
              <a:t>Identified extensive list of research challenges (at one time had 35 challenges!)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Since then</a:t>
            </a:r>
          </a:p>
          <a:p>
            <a:pPr lvl="1"/>
            <a:r>
              <a:rPr lang="en-US" dirty="0" smtClean="0"/>
              <a:t>Massive growth in opportunities for transition of robotic technology developed in the lab into fielded systems </a:t>
            </a:r>
          </a:p>
          <a:p>
            <a:pPr lvl="1"/>
            <a:r>
              <a:rPr lang="en-US" dirty="0" smtClean="0"/>
              <a:t>Consequent massive growth in interest in verification and performance evaluation of autonomous systems</a:t>
            </a:r>
          </a:p>
          <a:p>
            <a:pPr lvl="1"/>
            <a:r>
              <a:rPr lang="en-US" dirty="0" smtClean="0"/>
              <a:t>Mailing list has grown to over 100 currently valid email addresses</a:t>
            </a:r>
          </a:p>
          <a:p>
            <a:pPr lvl="1"/>
            <a:r>
              <a:rPr lang="en-US" dirty="0" smtClean="0"/>
              <a:t>3 very successful workshops</a:t>
            </a:r>
          </a:p>
          <a:p>
            <a:pPr lvl="1"/>
            <a:r>
              <a:rPr lang="en-US" dirty="0" smtClean="0"/>
              <a:t>Funding agencies (at least in the US And UK) have significantly increased funding available for verification of autonomous systems, in some cases for the first time</a:t>
            </a:r>
          </a:p>
          <a:p>
            <a:pPr lvl="2"/>
            <a:r>
              <a:rPr lang="en-US" dirty="0" smtClean="0"/>
              <a:t>New projects have started</a:t>
            </a:r>
          </a:p>
          <a:p>
            <a:pPr lvl="1"/>
            <a:r>
              <a:rPr lang="en-US" dirty="0" smtClean="0"/>
              <a:t>Publications</a:t>
            </a:r>
          </a:p>
          <a:p>
            <a:pPr lvl="1"/>
            <a:r>
              <a:rPr lang="en-US" dirty="0" smtClean="0"/>
              <a:t>MOST IMPORTANT:  </a:t>
            </a:r>
            <a:r>
              <a:rPr lang="en-US" b="1" dirty="0" smtClean="0"/>
              <a:t>Starting to make progress against the research challenges!</a:t>
            </a:r>
          </a:p>
          <a:p>
            <a:pPr lvl="1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9212" y="6336872"/>
            <a:ext cx="8454431" cy="38002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Time to take a step back from the weeds and look at the big picture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771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Topics – Next Steps?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Asking for feedback</a:t>
            </a:r>
          </a:p>
          <a:p>
            <a:pPr lvl="1"/>
            <a:r>
              <a:rPr lang="en-US" dirty="0" smtClean="0"/>
              <a:t>Consensus here (if any) will be sent out to the entire group to find out whether anyone has major objections</a:t>
            </a:r>
          </a:p>
          <a:p>
            <a:endParaRPr lang="en-US" dirty="0" smtClean="0"/>
          </a:p>
          <a:p>
            <a:r>
              <a:rPr lang="en-US" dirty="0" smtClean="0"/>
              <a:t>Meetings and Group Structure</a:t>
            </a:r>
          </a:p>
          <a:p>
            <a:pPr lvl="1"/>
            <a:r>
              <a:rPr lang="en-US" dirty="0" smtClean="0"/>
              <a:t>Should we be formalizing the group in any way?  Maybe propose an IEEE Technical Committee?</a:t>
            </a:r>
          </a:p>
          <a:p>
            <a:pPr lvl="2"/>
            <a:r>
              <a:rPr lang="en-US" dirty="0" smtClean="0"/>
              <a:t>May get us more access to IEEE collaboration resources</a:t>
            </a:r>
          </a:p>
          <a:p>
            <a:pPr lvl="1"/>
            <a:r>
              <a:rPr lang="en-US" dirty="0" smtClean="0"/>
              <a:t>Workshop at ICRA in 2019?</a:t>
            </a:r>
          </a:p>
          <a:p>
            <a:pPr lvl="1"/>
            <a:r>
              <a:rPr lang="en-US" dirty="0" smtClean="0"/>
              <a:t>Hold a stand-alone conference or workshop?  </a:t>
            </a:r>
          </a:p>
          <a:p>
            <a:pPr lvl="2"/>
            <a:r>
              <a:rPr lang="en-US" dirty="0" err="1" smtClean="0"/>
              <a:t>PerMIS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about a regular annual standalone working group meeting sometime in early spring?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Documentation Options</a:t>
            </a:r>
          </a:p>
          <a:p>
            <a:pPr lvl="1"/>
            <a:r>
              <a:rPr lang="en-US" dirty="0" smtClean="0"/>
              <a:t>Book</a:t>
            </a:r>
          </a:p>
          <a:p>
            <a:pPr lvl="2"/>
            <a:r>
              <a:rPr lang="en-US" dirty="0" smtClean="0"/>
              <a:t>Don and I would like to edit a book capturing the work that the group has done over the last few years</a:t>
            </a:r>
          </a:p>
          <a:p>
            <a:pPr lvl="1"/>
            <a:r>
              <a:rPr lang="en-US" dirty="0" smtClean="0"/>
              <a:t>Web</a:t>
            </a:r>
          </a:p>
          <a:p>
            <a:pPr lvl="2"/>
            <a:r>
              <a:rPr lang="en-US" dirty="0" smtClean="0"/>
              <a:t>Would it be helpful to have a group web presence?</a:t>
            </a:r>
          </a:p>
          <a:p>
            <a:pPr lvl="2"/>
            <a:r>
              <a:rPr lang="en-US" dirty="0" smtClean="0"/>
              <a:t>What kind of information should it capture?</a:t>
            </a:r>
          </a:p>
          <a:p>
            <a:pPr lvl="3"/>
            <a:r>
              <a:rPr lang="en-US" dirty="0" smtClean="0"/>
              <a:t>Links to new publications by the group, </a:t>
            </a:r>
          </a:p>
          <a:p>
            <a:pPr lvl="3"/>
            <a:r>
              <a:rPr lang="en-US" dirty="0" smtClean="0"/>
              <a:t>Links to relevant standards and funding calls </a:t>
            </a:r>
          </a:p>
          <a:p>
            <a:pPr lvl="3"/>
            <a:r>
              <a:rPr lang="en-US" dirty="0" smtClean="0"/>
              <a:t>Information about relevant conferences and workshops (including ours)</a:t>
            </a:r>
          </a:p>
          <a:p>
            <a:pPr lvl="3"/>
            <a:r>
              <a:rPr lang="en-US" dirty="0" smtClean="0"/>
              <a:t>Information about related working groups</a:t>
            </a:r>
          </a:p>
          <a:p>
            <a:pPr lvl="2"/>
            <a:r>
              <a:rPr lang="en-US" dirty="0" smtClean="0"/>
              <a:t>Does the group want something open,  something anyone in the group can edit, or something with access restrictions?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815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4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IEEE TC – have webpage, get to organize and attract interested people, organize workshops – visibility of topic. Impact keywords, widespread access to the community</a:t>
            </a:r>
          </a:p>
          <a:p>
            <a:r>
              <a:rPr lang="en-US" dirty="0" smtClean="0"/>
              <a:t>Standards assoc – global initiative on ethics </a:t>
            </a:r>
          </a:p>
          <a:p>
            <a:pPr lvl="1"/>
            <a:r>
              <a:rPr lang="en-US" dirty="0" smtClean="0"/>
              <a:t>Working groups – discuss ethical concerns – </a:t>
            </a:r>
            <a:r>
              <a:rPr lang="en-US" dirty="0" err="1" smtClean="0"/>
              <a:t>incl</a:t>
            </a:r>
            <a:r>
              <a:rPr lang="en-US" dirty="0" smtClean="0"/>
              <a:t> transparency and accountability – technical and social points of view</a:t>
            </a:r>
          </a:p>
          <a:p>
            <a:pPr lvl="1"/>
            <a:r>
              <a:rPr lang="en-US" dirty="0" smtClean="0"/>
              <a:t>Output – ethically-aligned design document; standards (transparency standard, fail safe autonomous systems standard) – opportunity to participate.  Meetings/conference calls frequently – need knowledgeable contributors to provide good ideas</a:t>
            </a:r>
          </a:p>
          <a:p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Galen and </a:t>
            </a:r>
            <a:r>
              <a:rPr lang="en-US" dirty="0" err="1" smtClean="0"/>
              <a:t>Dejanira</a:t>
            </a:r>
            <a:r>
              <a:rPr lang="en-US" dirty="0" smtClean="0"/>
              <a:t> to contribute chapters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Meetings – </a:t>
            </a:r>
          </a:p>
          <a:p>
            <a:pPr lvl="1"/>
            <a:r>
              <a:rPr lang="en-US" dirty="0" smtClean="0"/>
              <a:t>ICRA workshop in 19</a:t>
            </a:r>
          </a:p>
          <a:p>
            <a:pPr lvl="1"/>
            <a:r>
              <a:rPr lang="en-US" dirty="0" err="1" smtClean="0"/>
              <a:t>PerMIS</a:t>
            </a:r>
            <a:r>
              <a:rPr lang="en-US" dirty="0" smtClean="0"/>
              <a:t> – NIST – currently planned for mid to late Oct 2019</a:t>
            </a:r>
          </a:p>
          <a:p>
            <a:pPr lvl="1"/>
            <a:r>
              <a:rPr lang="en-US" dirty="0" smtClean="0"/>
              <a:t>Standalone meeting in Sept/Oct 18</a:t>
            </a:r>
          </a:p>
          <a:p>
            <a:pPr lvl="2"/>
            <a:r>
              <a:rPr lang="en-US" dirty="0" smtClean="0"/>
              <a:t>Place TBD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Web site</a:t>
            </a:r>
          </a:p>
          <a:p>
            <a:pPr lvl="1"/>
            <a:r>
              <a:rPr lang="en-US" dirty="0" err="1" smtClean="0"/>
              <a:t>Curated</a:t>
            </a:r>
            <a:endParaRPr lang="en-US" dirty="0" smtClean="0"/>
          </a:p>
          <a:p>
            <a:pPr lvl="2"/>
            <a:r>
              <a:rPr lang="en-US" dirty="0" smtClean="0"/>
              <a:t>Best use cases</a:t>
            </a:r>
          </a:p>
          <a:p>
            <a:pPr lvl="2"/>
            <a:r>
              <a:rPr lang="en-US" dirty="0" smtClean="0"/>
              <a:t>Signposts, stamp of quality</a:t>
            </a:r>
          </a:p>
          <a:p>
            <a:pPr lvl="2"/>
            <a:r>
              <a:rPr lang="en-US" dirty="0" smtClean="0"/>
              <a:t>Someone _responsible_ for updating</a:t>
            </a:r>
          </a:p>
          <a:p>
            <a:pPr lvl="2"/>
            <a:r>
              <a:rPr lang="en-US" dirty="0" smtClean="0"/>
              <a:t>Associated with organization – update with workshop at least </a:t>
            </a:r>
          </a:p>
          <a:p>
            <a:pPr lvl="1"/>
            <a:r>
              <a:rPr lang="en-US" dirty="0" smtClean="0"/>
              <a:t>Contents</a:t>
            </a:r>
          </a:p>
          <a:p>
            <a:pPr lvl="2"/>
            <a:r>
              <a:rPr lang="en-US" dirty="0" smtClean="0"/>
              <a:t>People directory</a:t>
            </a:r>
          </a:p>
          <a:p>
            <a:pPr lvl="2"/>
            <a:r>
              <a:rPr lang="en-US" dirty="0" smtClean="0"/>
              <a:t>Publications – including archive of seminal works and important publications</a:t>
            </a:r>
          </a:p>
          <a:p>
            <a:pPr lvl="3"/>
            <a:r>
              <a:rPr lang="en-US" dirty="0" smtClean="0"/>
              <a:t>R-articles (reproducible robotics research)</a:t>
            </a:r>
          </a:p>
          <a:p>
            <a:pPr lvl="2"/>
            <a:r>
              <a:rPr lang="en-US" dirty="0" smtClean="0"/>
              <a:t>Tools</a:t>
            </a:r>
          </a:p>
          <a:p>
            <a:pPr lvl="2"/>
            <a:r>
              <a:rPr lang="en-US" dirty="0" smtClean="0"/>
              <a:t>Challenge progress</a:t>
            </a:r>
          </a:p>
          <a:p>
            <a:pPr lvl="2"/>
            <a:r>
              <a:rPr lang="en-US" dirty="0" smtClean="0"/>
              <a:t>Funding sources </a:t>
            </a:r>
          </a:p>
          <a:p>
            <a:pPr lvl="2"/>
            <a:r>
              <a:rPr lang="en-US" dirty="0" smtClean="0"/>
              <a:t>Conference/publication opportunities</a:t>
            </a:r>
          </a:p>
          <a:p>
            <a:pPr lvl="2"/>
            <a:r>
              <a:rPr lang="en-US" dirty="0" smtClean="0"/>
              <a:t>Jobs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5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1A15B7D-87DC-6946-98DB-4C203AA4E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22" y="2194382"/>
            <a:ext cx="6523217" cy="37616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6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Challenges, Cont.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4370BA0-B0C9-864B-B00F-FE9194C1C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274" y="1784074"/>
            <a:ext cx="6592379" cy="3840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ICRA 2018 Verification Workshop  |  </a:t>
            </a:r>
            <a:fld id="{EC78876D-F60F-416A-9AB8-0484C938732F}" type="slidenum">
              <a:rPr lang="en-US" smtClean="0">
                <a:solidFill>
                  <a:srgbClr val="1B365D"/>
                </a:solidFill>
              </a:rPr>
              <a:pPr/>
              <a:t>7</a:t>
            </a:fld>
            <a:endParaRPr lang="en-US" dirty="0" smtClean="0">
              <a:solidFill>
                <a:srgbClr val="1B365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70363" y="127981"/>
            <a:ext cx="5715000" cy="403412"/>
          </a:xfrm>
        </p:spPr>
        <p:txBody>
          <a:bodyPr/>
          <a:lstStyle/>
          <a:p>
            <a:r>
              <a:rPr lang="en-US" dirty="0" smtClean="0"/>
              <a:t>Challenges, Cont, again!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965FC0A-05A9-4145-870A-2B96D61EC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249" y="596162"/>
            <a:ext cx="6493758" cy="6261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PA_Right">
  <a:themeElements>
    <a:clrScheme name="NRL PPT">
      <a:dk1>
        <a:sysClr val="windowText" lastClr="000000"/>
      </a:dk1>
      <a:lt1>
        <a:sysClr val="window" lastClr="FFFFFF"/>
      </a:lt1>
      <a:dk2>
        <a:srgbClr val="1B365D"/>
      </a:dk2>
      <a:lt2>
        <a:srgbClr val="FABE07"/>
      </a:lt2>
      <a:accent1>
        <a:srgbClr val="1B365D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S NR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xmlns:a="http://schemas.openxmlformats.org/drawingml/2006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xmlns:a="http://schemas.openxmlformats.org/drawingml/2006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MIS Program Slide Temaplate</Template>
  <TotalTime>54471</TotalTime>
  <Words>597</Words>
  <Application>Microsoft Office PowerPoint</Application>
  <PresentationFormat>On-screen Show (4:3)</PresentationFormat>
  <Paragraphs>83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DARPA_Right</vt:lpstr>
      <vt:lpstr>Verification of Autonomous Systems Workshop  Progress and Next Steps Discussion</vt:lpstr>
      <vt:lpstr>Verification of Autonomous Systems Working Group Progress</vt:lpstr>
      <vt:lpstr>Discussion Topics – Next Steps?</vt:lpstr>
      <vt:lpstr>Notes</vt:lpstr>
      <vt:lpstr>Current Challenges</vt:lpstr>
      <vt:lpstr>Challenges, Cont.</vt:lpstr>
      <vt:lpstr>Challenges, Cont, again!</vt:lpstr>
    </vt:vector>
  </TitlesOfParts>
  <Company>NRL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Basis of Estimate (BOE)</dc:title>
  <dc:creator>MIS Program Management</dc:creator>
  <cp:lastModifiedBy>S</cp:lastModifiedBy>
  <cp:revision>3682</cp:revision>
  <cp:lastPrinted>2017-08-21T15:04:58Z</cp:lastPrinted>
  <dcterms:created xsi:type="dcterms:W3CDTF">2018-05-25T19:22:05Z</dcterms:created>
  <dcterms:modified xsi:type="dcterms:W3CDTF">2018-05-25T19:40:34Z</dcterms:modified>
</cp:coreProperties>
</file>